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95" r:id="rId5"/>
    <p:sldId id="297" r:id="rId6"/>
    <p:sldId id="298" r:id="rId7"/>
    <p:sldId id="299" r:id="rId8"/>
    <p:sldId id="300" r:id="rId9"/>
    <p:sldId id="302" r:id="rId10"/>
    <p:sldId id="303" r:id="rId11"/>
    <p:sldId id="304" r:id="rId12"/>
    <p:sldId id="282" r:id="rId13"/>
    <p:sldId id="283" r:id="rId14"/>
    <p:sldId id="290" r:id="rId15"/>
    <p:sldId id="289" r:id="rId16"/>
    <p:sldId id="291" r:id="rId17"/>
    <p:sldId id="292" r:id="rId18"/>
    <p:sldId id="294" r:id="rId19"/>
    <p:sldId id="260" r:id="rId20"/>
    <p:sldId id="284" r:id="rId21"/>
    <p:sldId id="285" r:id="rId22"/>
    <p:sldId id="286" r:id="rId23"/>
    <p:sldId id="288" r:id="rId24"/>
    <p:sldId id="312" r:id="rId25"/>
    <p:sldId id="261" r:id="rId26"/>
    <p:sldId id="273" r:id="rId27"/>
    <p:sldId id="281" r:id="rId28"/>
    <p:sldId id="270" r:id="rId29"/>
    <p:sldId id="280" r:id="rId30"/>
    <p:sldId id="274" r:id="rId31"/>
    <p:sldId id="276" r:id="rId32"/>
    <p:sldId id="277" r:id="rId33"/>
    <p:sldId id="278" r:id="rId34"/>
    <p:sldId id="271" r:id="rId35"/>
    <p:sldId id="275" r:id="rId36"/>
    <p:sldId id="279" r:id="rId37"/>
    <p:sldId id="262" r:id="rId38"/>
    <p:sldId id="305" r:id="rId39"/>
    <p:sldId id="306" r:id="rId40"/>
    <p:sldId id="308" r:id="rId41"/>
    <p:sldId id="309" r:id="rId42"/>
    <p:sldId id="311" r:id="rId43"/>
    <p:sldId id="310" r:id="rId44"/>
    <p:sldId id="258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52E6B"/>
    <a:srgbClr val="A6A6A6"/>
    <a:srgbClr val="858585"/>
    <a:srgbClr val="A3C993"/>
    <a:srgbClr val="A59A67"/>
    <a:srgbClr val="9E8EC7"/>
    <a:srgbClr val="7AADF1"/>
    <a:srgbClr val="CBC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2" autoAdjust="0"/>
    <p:restoredTop sz="94660"/>
  </p:normalViewPr>
  <p:slideViewPr>
    <p:cSldViewPr snapToGrid="0">
      <p:cViewPr varScale="1">
        <p:scale>
          <a:sx n="79" d="100"/>
          <a:sy n="79" d="100"/>
        </p:scale>
        <p:origin x="64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8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4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0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63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5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6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0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3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873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0EB55-8E1C-4E44-84CF-35741F3EB080}" type="datetimeFigureOut">
              <a:rPr lang="ko-KR" altLang="en-US" smtClean="0"/>
              <a:t>2021-10-11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52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3395472" y="1586852"/>
            <a:ext cx="5422392" cy="21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8989" y="3813048"/>
            <a:ext cx="909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8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8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8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800" b="1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3280" y="6590592"/>
            <a:ext cx="5440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  <a:endParaRPr lang="ko-KR" altLang="en-US" sz="11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95472" y="3789587"/>
            <a:ext cx="5346192" cy="469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9B48191E-DBD3-4730-BC1D-9E339D866E2C}"/>
              </a:ext>
            </a:extLst>
          </p:cNvPr>
          <p:cNvSpPr txBox="1"/>
          <p:nvPr/>
        </p:nvSpPr>
        <p:spPr>
          <a:xfrm>
            <a:off x="7765903" y="4571869"/>
            <a:ext cx="1709310" cy="69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n w="3175">
                  <a:noFill/>
                </a:ln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2021. 09. 07</a:t>
            </a: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n w="3175">
                  <a:noFill/>
                </a:ln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</a:t>
            </a:r>
            <a:r>
              <a:rPr lang="ko-KR" altLang="en-US" sz="1400" dirty="0">
                <a:ln w="3175">
                  <a:noFill/>
                </a:ln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  <a:endParaRPr sz="1200" dirty="0">
              <a:ln w="3175">
                <a:noFill/>
              </a:ln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71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③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키포인트 세분화를 위한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D0374-AF5E-4D0D-88A8-440A6CAA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76" y="904953"/>
            <a:ext cx="7326791" cy="3011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B0C0F-83C8-4459-9ED9-F01E99751041}"/>
              </a:ext>
            </a:extLst>
          </p:cNvPr>
          <p:cNvSpPr txBox="1"/>
          <p:nvPr/>
        </p:nvSpPr>
        <p:spPr>
          <a:xfrm>
            <a:off x="238976" y="622472"/>
            <a:ext cx="11806719" cy="757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반복 신경 네트워크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(RNN)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그 변형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LSTM[17]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순차 데이터를 처리할 때 매우 효과적인 모델</a:t>
            </a:r>
            <a:endParaRPr lang="en-US" altLang="ko-KR" sz="10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CRF-RNN[52]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FCN,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반복 오류 피드백 네트워크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[4],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CNN [3],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스택형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[31]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및 반복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네트워크와 같은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정적 입력에 대해 보다 정교한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iterative/recurrent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Architecture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제안되었음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B8087-2730-47B0-906A-16691B1B399E}"/>
              </a:ext>
            </a:extLst>
          </p:cNvPr>
          <p:cNvSpPr txBox="1"/>
          <p:nvPr/>
        </p:nvSpPr>
        <p:spPr>
          <a:xfrm>
            <a:off x="238976" y="1450511"/>
            <a:ext cx="4501699" cy="61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central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 요소를 반복하여 기본 </a:t>
            </a:r>
            <a:r>
              <a:rPr lang="en-US" altLang="ko-KR" sz="12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아키텍처를 확장</a:t>
            </a:r>
            <a:endParaRPr lang="ko-KR" altLang="en-US" sz="1200" dirty="0">
              <a:solidFill>
                <a:srgbClr val="052E6B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5C9CDD0-C431-445D-8ED8-A09EC1FFD2F8}"/>
              </a:ext>
            </a:extLst>
          </p:cNvPr>
          <p:cNvCxnSpPr>
            <a:cxnSpLocks/>
          </p:cNvCxnSpPr>
          <p:nvPr/>
        </p:nvCxnSpPr>
        <p:spPr>
          <a:xfrm>
            <a:off x="331648" y="1762810"/>
            <a:ext cx="2371059" cy="0"/>
          </a:xfrm>
          <a:prstGeom prst="line">
            <a:avLst/>
          </a:prstGeom>
          <a:ln w="19050">
            <a:solidFill>
              <a:srgbClr val="A59A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8066A4-B032-496B-9F83-5D1169C58B64}"/>
              </a:ext>
            </a:extLst>
          </p:cNvPr>
          <p:cNvCxnSpPr>
            <a:cxnSpLocks/>
          </p:cNvCxnSpPr>
          <p:nvPr/>
        </p:nvCxnSpPr>
        <p:spPr>
          <a:xfrm flipH="1" flipV="1">
            <a:off x="2529840" y="1824415"/>
            <a:ext cx="4551680" cy="966044"/>
          </a:xfrm>
          <a:prstGeom prst="straightConnector1">
            <a:avLst/>
          </a:prstGeom>
          <a:ln w="19050">
            <a:solidFill>
              <a:srgbClr val="A59A6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C095166-7AF7-47D2-BD74-78178FD5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3342340"/>
            <a:ext cx="4003909" cy="313702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27A556-BA00-4AEE-9622-C5638786D14D}"/>
              </a:ext>
            </a:extLst>
          </p:cNvPr>
          <p:cNvSpPr/>
          <p:nvPr/>
        </p:nvSpPr>
        <p:spPr>
          <a:xfrm>
            <a:off x="146304" y="3333161"/>
            <a:ext cx="4003909" cy="834769"/>
          </a:xfrm>
          <a:prstGeom prst="rect">
            <a:avLst/>
          </a:prstGeom>
          <a:noFill/>
          <a:ln w="28575">
            <a:solidFill>
              <a:srgbClr val="A6A6A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6CF8E-8D6E-4AE8-A204-0E755605F55B}"/>
              </a:ext>
            </a:extLst>
          </p:cNvPr>
          <p:cNvSpPr/>
          <p:nvPr/>
        </p:nvSpPr>
        <p:spPr>
          <a:xfrm>
            <a:off x="146305" y="4285993"/>
            <a:ext cx="3897376" cy="2145549"/>
          </a:xfrm>
          <a:prstGeom prst="rect">
            <a:avLst/>
          </a:prstGeom>
          <a:noFill/>
          <a:ln w="28575">
            <a:solidFill>
              <a:srgbClr val="052E6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8AD85C-1EC8-4E18-A12F-99CE0681205D}"/>
              </a:ext>
            </a:extLst>
          </p:cNvPr>
          <p:cNvSpPr txBox="1"/>
          <p:nvPr/>
        </p:nvSpPr>
        <p:spPr>
          <a:xfrm>
            <a:off x="4612640" y="3860421"/>
            <a:ext cx="7525727" cy="2730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Memory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augmented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(MRED) 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</a:t>
            </a:r>
            <a:endParaRPr lang="en-US" altLang="ko-KR" sz="1050" b="0" i="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 encoder-decoder 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 내에서 깊이와 시간을 통한 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forward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backward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전파 중 정보 흐름의 전반적인 과정</a:t>
            </a:r>
            <a:endParaRPr lang="en-US" altLang="ko-KR" sz="1050" b="0" i="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“time" 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동안 예측된 키포인트 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heatmaps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개선하기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위해 일반적인 반복 신경망의 동작을 모방하는 것</a:t>
            </a:r>
            <a:endParaRPr lang="en-US" altLang="ko-KR" sz="1050" b="0" i="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동작을 모방하지만 정적 입력을 위해 설계된 증강 반복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아키텍처의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unrolled(3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버전의 그림</a:t>
            </a: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시간 단계에서 추론을 돕는 이전 활성화를 저장하기 위한 숨겨진 장치가 있다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MRED Architecture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장점</a:t>
            </a: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(recurrent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Convolution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구조에서 </a:t>
            </a:r>
            <a:r>
              <a:rPr lang="ko-KR" altLang="en-US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탐구되지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않은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hidden/memory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unit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</a:t>
            </a:r>
            <a:r>
              <a:rPr lang="ko-KR" altLang="en-US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핵심점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간의 상황적 및 구조적 지식을 반복적으로 활용한다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Convolution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layer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가중치 공유는 고정된 수의 매개 변수를 가진 훨씬 더 깊은 네트워크를 초래한다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198F28-FDD8-4B93-8E3A-6681715E6DC9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4043681" y="5225507"/>
            <a:ext cx="568959" cy="133261"/>
          </a:xfrm>
          <a:prstGeom prst="straightConnector1">
            <a:avLst/>
          </a:prstGeom>
          <a:ln w="19050">
            <a:solidFill>
              <a:srgbClr val="052E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6366F58-B1CF-453B-A8FC-95AAEFB376E2}"/>
              </a:ext>
            </a:extLst>
          </p:cNvPr>
          <p:cNvCxnSpPr>
            <a:cxnSpLocks/>
            <a:stCxn id="21" idx="0"/>
            <a:endCxn id="39" idx="2"/>
          </p:cNvCxnSpPr>
          <p:nvPr/>
        </p:nvCxnSpPr>
        <p:spPr>
          <a:xfrm flipV="1">
            <a:off x="2148259" y="3152865"/>
            <a:ext cx="461776" cy="189475"/>
          </a:xfrm>
          <a:prstGeom prst="straightConnector1">
            <a:avLst/>
          </a:prstGeom>
          <a:ln w="19050">
            <a:solidFill>
              <a:srgbClr val="A6A6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156B39A-3AFE-4865-848E-F4D7B5C48154}"/>
              </a:ext>
            </a:extLst>
          </p:cNvPr>
          <p:cNvSpPr txBox="1"/>
          <p:nvPr/>
        </p:nvSpPr>
        <p:spPr>
          <a:xfrm>
            <a:off x="107011" y="2361686"/>
            <a:ext cx="5006047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반복 구조에 의해 만들어진 인위적인 시간 단계</a:t>
            </a:r>
            <a:endParaRPr lang="en-US" altLang="ko-KR" sz="1050" dirty="0">
              <a:solidFill>
                <a:srgbClr val="A6A6A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RNN </a:t>
            </a:r>
            <a:r>
              <a:rPr lang="ko-KR" altLang="en-US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동작 모방</a:t>
            </a:r>
            <a:endParaRPr lang="en-US" altLang="ko-KR" sz="1050" dirty="0">
              <a:solidFill>
                <a:srgbClr val="A6A6A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시간 단계에서 추론을 돕는 이전 활성화를 저장하기 위한 숨겨진 장치가 있다</a:t>
            </a:r>
            <a:r>
              <a:rPr lang="en-US" altLang="ko-KR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810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F8BAFD5-70EC-4038-B914-4F031051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45" y="3121869"/>
            <a:ext cx="7673504" cy="31538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716C84-DA36-4AA3-9E4E-DB3F822663E7}"/>
              </a:ext>
            </a:extLst>
          </p:cNvPr>
          <p:cNvSpPr/>
          <p:nvPr/>
        </p:nvSpPr>
        <p:spPr>
          <a:xfrm>
            <a:off x="110651" y="3429000"/>
            <a:ext cx="4407845" cy="2768600"/>
          </a:xfrm>
          <a:prstGeom prst="rect">
            <a:avLst/>
          </a:prstGeom>
          <a:noFill/>
          <a:ln w="19050">
            <a:solidFill>
              <a:srgbClr val="052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③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키포인트 세분화를 위한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A354E8-5DAC-49F0-A830-D218ACBE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748142"/>
            <a:ext cx="3821716" cy="22407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84908F-4914-4FDB-B6A8-FE2B1DE5DEE5}"/>
              </a:ext>
            </a:extLst>
          </p:cNvPr>
          <p:cNvSpPr txBox="1"/>
          <p:nvPr/>
        </p:nvSpPr>
        <p:spPr>
          <a:xfrm>
            <a:off x="4185920" y="793407"/>
            <a:ext cx="6563360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정제되지 않은 단일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정제된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단일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룸 레이아웃 키포인트 추정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여러 채널의 키포인트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시각화 목적으로 컬러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코딩되어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이미지로 표시되는데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개선 단계는 보다 집중적이고 깨끗한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생성하고 일부 잘못된 긍정을 제거한다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FF9D5-CB1D-43DE-AFB1-92497773792A}"/>
              </a:ext>
            </a:extLst>
          </p:cNvPr>
          <p:cNvSpPr txBox="1"/>
          <p:nvPr/>
        </p:nvSpPr>
        <p:spPr>
          <a:xfrm>
            <a:off x="110651" y="3748526"/>
            <a:ext cx="4407845" cy="2142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encdoer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전송된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pooling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입력을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업샘플링하여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희소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 다음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responses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밀집시키기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위해 훈련 가능한 필터 뱅크가 있는 여러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생성한다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최종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output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키포인트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유클리드 손실로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공급된다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완전히 연결된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레이어가 있는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side head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병목 계층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(bottleneck layer)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부착되어 룸 유형 클래스 라벨을 교육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예측하는 데 사용되며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키포인트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관련 세트를 선택하는 데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중앙 파선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(dashed line)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블록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있는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전체 모델은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 (b)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표시된 것처럼 키포인트 개선을 추가로 수행한다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76A1E8-7B3E-457A-8ED9-62C48D3E42D4}"/>
              </a:ext>
            </a:extLst>
          </p:cNvPr>
          <p:cNvSpPr/>
          <p:nvPr/>
        </p:nvSpPr>
        <p:spPr>
          <a:xfrm>
            <a:off x="294211" y="3152276"/>
            <a:ext cx="2024858" cy="535805"/>
          </a:xfrm>
          <a:prstGeom prst="rect">
            <a:avLst/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리디바탕" panose="020B0600000101010101" pitchFamily="34" charset="-127"/>
                <a:ea typeface="리디바탕" panose="020B0600000101010101" pitchFamily="34" charset="-127"/>
              </a:rPr>
              <a:t>추가 이해 필요</a:t>
            </a:r>
          </a:p>
        </p:txBody>
      </p:sp>
    </p:spTree>
    <p:extLst>
      <p:ext uri="{BB962C8B-B14F-4D97-AF65-F5344CB8AC3E}">
        <p14:creationId xmlns:p14="http://schemas.microsoft.com/office/powerpoint/2010/main" val="243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7316" y="3008929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741AD-34AD-46D9-AC90-A332D758E782}"/>
              </a:ext>
            </a:extLst>
          </p:cNvPr>
          <p:cNvSpPr txBox="1"/>
          <p:nvPr/>
        </p:nvSpPr>
        <p:spPr>
          <a:xfrm>
            <a:off x="4421043" y="6562067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</a:p>
        </p:txBody>
      </p:sp>
    </p:spTree>
    <p:extLst>
      <p:ext uri="{BB962C8B-B14F-4D97-AF65-F5344CB8AC3E}">
        <p14:creationId xmlns:p14="http://schemas.microsoft.com/office/powerpoint/2010/main" val="346046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668644" y="1298287"/>
            <a:ext cx="10890601" cy="361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투시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 및 보다 일반적인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걸쳐 일반화하는 단일 이미지에서 룸 레이아웃을 예측하는 알고리즘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등각 파노라마에서 직접 레이아웃을 추정하여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reconstruction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단순화함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최종 출력물은 카메라와의 각 벽의 거리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높이 및 레이아웃 회전으로 매개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변수화된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희박하고 콤팩트한 평면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점에서 우리는 심층 네트워크를 사용하여 투시 이미지의 레이아웃 모서리와 가시적인 모서리를 나타내는 레이블을 직접 예측하는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과 유사함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레이아웃을 예측한다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non-cuboid Manhattan layout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추정한다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단일 원근 이미지에서 레이아웃을 추정한다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783056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995055" y="84794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Layout</a:t>
            </a:r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Net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3983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CF951F2-470C-425E-9BF9-5A61D772CE45}"/>
              </a:ext>
            </a:extLst>
          </p:cNvPr>
          <p:cNvSpPr/>
          <p:nvPr/>
        </p:nvSpPr>
        <p:spPr>
          <a:xfrm>
            <a:off x="418425" y="1185578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!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96899-F065-4F71-89F7-6A86E39C594F}"/>
              </a:ext>
            </a:extLst>
          </p:cNvPr>
          <p:cNvSpPr txBox="1"/>
          <p:nvPr/>
        </p:nvSpPr>
        <p:spPr>
          <a:xfrm>
            <a:off x="928848" y="1250795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내용 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87851-78EF-4DFA-8883-8ED0F46AB79C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6225C-8963-42CF-BDC2-D063A51034C7}"/>
              </a:ext>
            </a:extLst>
          </p:cNvPr>
          <p:cNvSpPr txBox="1"/>
          <p:nvPr/>
        </p:nvSpPr>
        <p:spPr>
          <a:xfrm>
            <a:off x="621625" y="1662949"/>
            <a:ext cx="10887635" cy="11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“Manhattan World"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가정 하에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모델을 만들기 위해 수평 카메라가 촬영한 투시 이미지에 바닥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경계를 맞춘다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방향 지도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(Orientation Maps)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작성하고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검출된 선분을 기반으로 레이아웃 가설을 생성하고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 중에서 가장 적합한 레이아웃을 선택한다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소실점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개를 풀고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소실점과 일치하는 레이아웃을 샘플링하고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가장자리와 기하학적 맥락 일관성을 기반으로 최적의 레이아웃을 선택하여 입체 레이아웃을 복구한다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E4E0F-5ADB-4697-8EEE-09936D616D83}"/>
              </a:ext>
            </a:extLst>
          </p:cNvPr>
          <p:cNvSpPr txBox="1"/>
          <p:nvPr/>
        </p:nvSpPr>
        <p:spPr>
          <a:xfrm>
            <a:off x="146304" y="6586745"/>
            <a:ext cx="90801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가정 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모든 벽이 바닥과 직각으로 되어 있다는 것이다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특별한 경우는 네 개의 벽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천장 및 바닥이 방을 둘러싸는 직육면체 모델이다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05EB34-7831-4D7A-B018-53D5D79DE1F1}"/>
              </a:ext>
            </a:extLst>
          </p:cNvPr>
          <p:cNvSpPr txBox="1"/>
          <p:nvPr/>
        </p:nvSpPr>
        <p:spPr>
          <a:xfrm>
            <a:off x="870523" y="2896867"/>
            <a:ext cx="90801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예측한다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DAAC780B-8604-4A96-A8B3-F4F43BB7B528}"/>
              </a:ext>
            </a:extLst>
          </p:cNvPr>
          <p:cNvSpPr>
            <a:spLocks noEditPoints="1"/>
          </p:cNvSpPr>
          <p:nvPr/>
        </p:nvSpPr>
        <p:spPr bwMode="auto">
          <a:xfrm>
            <a:off x="418425" y="3953696"/>
            <a:ext cx="465122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0F7EE6-B973-4373-BC57-7949B7254556}"/>
              </a:ext>
            </a:extLst>
          </p:cNvPr>
          <p:cNvSpPr txBox="1"/>
          <p:nvPr/>
        </p:nvSpPr>
        <p:spPr>
          <a:xfrm>
            <a:off x="977396" y="4018582"/>
            <a:ext cx="49049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RoomNet</a:t>
            </a:r>
            <a:r>
              <a:rPr lang="ko-KR" altLang="en-US" sz="15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에 대한 개선점</a:t>
            </a:r>
            <a:endParaRPr lang="ko-KR" altLang="en-US" sz="15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C16818-2179-4C06-813A-C08F88ACF1B8}"/>
              </a:ext>
            </a:extLst>
          </p:cNvPr>
          <p:cNvSpPr txBox="1"/>
          <p:nvPr/>
        </p:nvSpPr>
        <p:spPr>
          <a:xfrm>
            <a:off x="650145" y="4486753"/>
            <a:ext cx="11330900" cy="151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기반으로 이미지를 정렬하고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다중 레이아웃 요소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크기 및 변환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예측하고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예측에 제한된 맨해튼 레이아웃을 맞추기 때문에 개선을 보여준다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 적용함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정렬단계와 경계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모서리 및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cuboid parameter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다중 작업 예측에서 다름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위치 예측을 세분화하지만 이러한 예측은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배치와 일치하지 않을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49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293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7CE9E-7605-41DE-B93C-E4DDB878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812723"/>
            <a:ext cx="8870017" cy="27478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14A57-65FD-414B-B082-2EA643883A91}"/>
              </a:ext>
            </a:extLst>
          </p:cNvPr>
          <p:cNvSpPr txBox="1"/>
          <p:nvPr/>
        </p:nvSpPr>
        <p:spPr>
          <a:xfrm>
            <a:off x="403413" y="4732517"/>
            <a:ext cx="11376212" cy="151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시스템이 소실점을 분석하고 이미지를 바닥과 수평으로 정렬한다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정렬을 통해 벽면 경계가 수직선임을 보장하고 실험에 따라 오류를 줄일 수 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구조와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이미지에서 직접 코너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접합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경계 확률 맵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(corner (layout junctions) and boundary probability maps 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예측한다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모서리와 경계는 각각 방 배치를 완벽하게 표현해 준다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Layout parameters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예측된 모서리와 경계에 적합하도록 최적화된다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D8E60E-DC03-4E20-AB41-D0E64D75F57A}"/>
              </a:ext>
            </a:extLst>
          </p:cNvPr>
          <p:cNvSpPr txBox="1"/>
          <p:nvPr/>
        </p:nvSpPr>
        <p:spPr>
          <a:xfrm>
            <a:off x="7182522" y="293330"/>
            <a:ext cx="4598894" cy="417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600" b="1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전략을 따른다</a:t>
            </a:r>
            <a:r>
              <a:rPr lang="en-US" altLang="ko-KR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600" b="1" dirty="0">
              <a:solidFill>
                <a:srgbClr val="595959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E73799-F460-41D0-84CC-8BB29276AAED}"/>
              </a:ext>
            </a:extLst>
          </p:cNvPr>
          <p:cNvSpPr/>
          <p:nvPr/>
        </p:nvSpPr>
        <p:spPr>
          <a:xfrm>
            <a:off x="403413" y="1812723"/>
            <a:ext cx="2124634" cy="2747887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9020-F75D-44A8-93CC-0EDDD65F3B15}"/>
              </a:ext>
            </a:extLst>
          </p:cNvPr>
          <p:cNvSpPr txBox="1"/>
          <p:nvPr/>
        </p:nvSpPr>
        <p:spPr>
          <a:xfrm>
            <a:off x="193638" y="790089"/>
            <a:ext cx="29395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입력은 단일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line map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결합이다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08AC71E-57BA-49A6-BC4D-940035FD894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452282" y="1282532"/>
            <a:ext cx="211120" cy="530192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F50E45-6B1D-471F-8397-5C9BAE77E887}"/>
              </a:ext>
            </a:extLst>
          </p:cNvPr>
          <p:cNvSpPr/>
          <p:nvPr/>
        </p:nvSpPr>
        <p:spPr>
          <a:xfrm>
            <a:off x="4901300" y="1812722"/>
            <a:ext cx="1362528" cy="2747887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5B0ADD-F7A3-4734-A776-2D73806513C4}"/>
              </a:ext>
            </a:extLst>
          </p:cNvPr>
          <p:cNvSpPr txBox="1"/>
          <p:nvPr/>
        </p:nvSpPr>
        <p:spPr>
          <a:xfrm>
            <a:off x="4399846" y="661084"/>
            <a:ext cx="27812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레이아웃 경계와 모서리 위치를 공동으로 예측한다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D7AD11E-5466-403A-A621-A35FC8D7C78C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V="1">
            <a:off x="5582564" y="1153527"/>
            <a:ext cx="207932" cy="659195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9A5745-C798-4623-82B9-3483AD7B918D}"/>
              </a:ext>
            </a:extLst>
          </p:cNvPr>
          <p:cNvSpPr/>
          <p:nvPr/>
        </p:nvSpPr>
        <p:spPr>
          <a:xfrm>
            <a:off x="6379511" y="1812721"/>
            <a:ext cx="2939863" cy="957373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0E5A32-5C49-4AF3-9735-00B296BDCBCB}"/>
              </a:ext>
            </a:extLst>
          </p:cNvPr>
          <p:cNvSpPr/>
          <p:nvPr/>
        </p:nvSpPr>
        <p:spPr>
          <a:xfrm>
            <a:off x="6379511" y="2903751"/>
            <a:ext cx="2939863" cy="1656858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D4F6-09FA-481B-B5F5-28983761E906}"/>
              </a:ext>
            </a:extLst>
          </p:cNvPr>
          <p:cNvSpPr txBox="1"/>
          <p:nvPr/>
        </p:nvSpPr>
        <p:spPr>
          <a:xfrm>
            <a:off x="9481969" y="3409014"/>
            <a:ext cx="251639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 예측은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 constrained layout </a:t>
            </a:r>
            <a:r>
              <a:rPr lang="en-US" altLang="ko-KR" sz="1200" b="0" i="0" dirty="0" err="1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reconsturction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F8FD73-F3F3-4308-92C4-5E089985E465}"/>
              </a:ext>
            </a:extLst>
          </p:cNvPr>
          <p:cNvSpPr txBox="1"/>
          <p:nvPr/>
        </p:nvSpPr>
        <p:spPr>
          <a:xfrm>
            <a:off x="7100047" y="897810"/>
            <a:ext cx="4898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파라미터 손실은 정확도를 최대화하는 예측을 장려한다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9450BB-FCA4-44E4-A72F-6199711ECB55}"/>
              </a:ext>
            </a:extLst>
          </p:cNvPr>
          <p:cNvCxnSpPr>
            <a:cxnSpLocks/>
            <a:stCxn id="42" idx="0"/>
            <a:endCxn id="47" idx="2"/>
          </p:cNvCxnSpPr>
          <p:nvPr/>
        </p:nvCxnSpPr>
        <p:spPr>
          <a:xfrm flipV="1">
            <a:off x="7849443" y="1205587"/>
            <a:ext cx="1699762" cy="607134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ED73FE2-379A-434F-9E5D-B9B7EC00F601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9319374" y="3732180"/>
            <a:ext cx="162595" cy="15388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FF387A-BFD3-4D9E-8CD8-068BAAAA7DEF}"/>
              </a:ext>
            </a:extLst>
          </p:cNvPr>
          <p:cNvSpPr/>
          <p:nvPr/>
        </p:nvSpPr>
        <p:spPr>
          <a:xfrm>
            <a:off x="2614333" y="1812722"/>
            <a:ext cx="2232000" cy="2747887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5AEF689-8A33-458C-B17E-038437679415}"/>
              </a:ext>
            </a:extLst>
          </p:cNvPr>
          <p:cNvCxnSpPr>
            <a:cxnSpLocks/>
            <a:stCxn id="62" idx="0"/>
            <a:endCxn id="68" idx="2"/>
          </p:cNvCxnSpPr>
          <p:nvPr/>
        </p:nvCxnSpPr>
        <p:spPr>
          <a:xfrm flipH="1" flipV="1">
            <a:off x="3720001" y="1599318"/>
            <a:ext cx="10332" cy="213404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0016F2D-CB8E-4C83-A442-680B28462774}"/>
              </a:ext>
            </a:extLst>
          </p:cNvPr>
          <p:cNvSpPr txBox="1"/>
          <p:nvPr/>
        </p:nvSpPr>
        <p:spPr>
          <a:xfrm>
            <a:off x="2828027" y="1137653"/>
            <a:ext cx="1783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</a:t>
            </a:r>
            <a:endParaRPr lang="en-US" altLang="ko-KR" sz="1200" b="0" i="0" dirty="0">
              <a:solidFill>
                <a:srgbClr val="858585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encoder-decoder </a:t>
            </a:r>
            <a:r>
              <a:rPr lang="ko-KR" altLang="en-US" sz="12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6128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파노라마 이미지 정렬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+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corner (layout junctions) and boundary probability maps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예측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E1F09-1DA4-48CE-989A-B38D857D1891}"/>
              </a:ext>
            </a:extLst>
          </p:cNvPr>
          <p:cNvSpPr txBox="1"/>
          <p:nvPr/>
        </p:nvSpPr>
        <p:spPr>
          <a:xfrm>
            <a:off x="433955" y="759233"/>
            <a:ext cx="11376211" cy="1121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구형 투영에서 바닥 평면 방향을 추정하여 이미지를 정렬하고 장면을 회전한 다음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등각 투영으로 다시 투영한다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     we first align the image by estimating the floor plane direction under spherical projection, rotate the scene, and reproject it to the 2D equirectangular projection.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전략을 따른다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방법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2D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예측 네트워크의 경우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먼저 네트워크의 매개 변수를 초기화하기 위해 레이아웃 경계 예측 작업을 훈련한다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C4560E8-5285-4D8C-B8F1-BAFEA738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0" y="2611566"/>
            <a:ext cx="10243127" cy="31732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361E08-2E47-43C5-9A96-8E45651076A3}"/>
              </a:ext>
            </a:extLst>
          </p:cNvPr>
          <p:cNvSpPr/>
          <p:nvPr/>
        </p:nvSpPr>
        <p:spPr>
          <a:xfrm>
            <a:off x="3090272" y="2746036"/>
            <a:ext cx="1146063" cy="2756647"/>
          </a:xfrm>
          <a:prstGeom prst="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1E3603-C748-4650-A0BA-B71A6E87954D}"/>
              </a:ext>
            </a:extLst>
          </p:cNvPr>
          <p:cNvSpPr/>
          <p:nvPr/>
        </p:nvSpPr>
        <p:spPr>
          <a:xfrm>
            <a:off x="4400140" y="2746035"/>
            <a:ext cx="1433501" cy="275664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9E016A-86AB-4967-9154-221B1EA84EB2}"/>
              </a:ext>
            </a:extLst>
          </p:cNvPr>
          <p:cNvSpPr txBox="1"/>
          <p:nvPr/>
        </p:nvSpPr>
        <p:spPr>
          <a:xfrm>
            <a:off x="3049845" y="1916232"/>
            <a:ext cx="1226916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3x3Conv 7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EF880A-2506-4B42-A7F9-45E4F62C4B2C}"/>
              </a:ext>
            </a:extLst>
          </p:cNvPr>
          <p:cNvCxnSpPr>
            <a:cxnSpLocks/>
            <a:stCxn id="6" idx="0"/>
            <a:endCxn id="29" idx="2"/>
          </p:cNvCxnSpPr>
          <p:nvPr/>
        </p:nvCxnSpPr>
        <p:spPr>
          <a:xfrm flipH="1" flipV="1">
            <a:off x="3663303" y="2576413"/>
            <a:ext cx="1" cy="169623"/>
          </a:xfrm>
          <a:prstGeom prst="straightConnector1">
            <a:avLst/>
          </a:prstGeom>
          <a:ln w="28575">
            <a:solidFill>
              <a:srgbClr val="052E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A82082D-3C14-43FC-A688-0FC0B58BE886}"/>
              </a:ext>
            </a:extLst>
          </p:cNvPr>
          <p:cNvSpPr txBox="1"/>
          <p:nvPr/>
        </p:nvSpPr>
        <p:spPr>
          <a:xfrm>
            <a:off x="4625163" y="2179187"/>
            <a:ext cx="983456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5EE439-5416-46DD-B989-CE34B2C5EE71}"/>
              </a:ext>
            </a:extLst>
          </p:cNvPr>
          <p:cNvCxnSpPr>
            <a:cxnSpLocks/>
            <a:stCxn id="28" idx="0"/>
            <a:endCxn id="35" idx="2"/>
          </p:cNvCxnSpPr>
          <p:nvPr/>
        </p:nvCxnSpPr>
        <p:spPr>
          <a:xfrm flipV="1">
            <a:off x="5116891" y="2556983"/>
            <a:ext cx="0" cy="189052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7C33A4-3E2D-402F-8A08-61AECF95DAD5}"/>
              </a:ext>
            </a:extLst>
          </p:cNvPr>
          <p:cNvSpPr/>
          <p:nvPr/>
        </p:nvSpPr>
        <p:spPr>
          <a:xfrm>
            <a:off x="4400140" y="2746034"/>
            <a:ext cx="1433501" cy="1394237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8709775-F5D4-40FD-A885-ADC2D3BF6FC7}"/>
              </a:ext>
            </a:extLst>
          </p:cNvPr>
          <p:cNvSpPr/>
          <p:nvPr/>
        </p:nvSpPr>
        <p:spPr>
          <a:xfrm>
            <a:off x="4408478" y="4140271"/>
            <a:ext cx="1433501" cy="1362411"/>
          </a:xfrm>
          <a:prstGeom prst="rect">
            <a:avLst/>
          </a:prstGeom>
          <a:solidFill>
            <a:srgbClr val="9E8EC7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57412-8DBC-4F14-93B8-91653C807651}"/>
              </a:ext>
            </a:extLst>
          </p:cNvPr>
          <p:cNvCxnSpPr>
            <a:cxnSpLocks/>
            <a:stCxn id="19" idx="3"/>
            <a:endCxn id="55" idx="1"/>
          </p:cNvCxnSpPr>
          <p:nvPr/>
        </p:nvCxnSpPr>
        <p:spPr>
          <a:xfrm flipV="1">
            <a:off x="5833641" y="2343515"/>
            <a:ext cx="576840" cy="1099638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67F0F5A-D3C1-4D08-8785-75AEBCA1971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125229" y="5502682"/>
            <a:ext cx="0" cy="348294"/>
          </a:xfrm>
          <a:prstGeom prst="straightConnector1">
            <a:avLst/>
          </a:prstGeom>
          <a:ln w="28575">
            <a:solidFill>
              <a:srgbClr val="9E8EC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71FC2E-8EBC-4F10-9ADC-729E5677407F}"/>
              </a:ext>
            </a:extLst>
          </p:cNvPr>
          <p:cNvSpPr txBox="1"/>
          <p:nvPr/>
        </p:nvSpPr>
        <p:spPr>
          <a:xfrm>
            <a:off x="6410481" y="2013424"/>
            <a:ext cx="5617960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 boundary map predictor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bottleneck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입력과 동일한 해상도를 가진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feature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해독한다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68E49-9DAB-4A61-8133-0FEF6496CE40}"/>
              </a:ext>
            </a:extLst>
          </p:cNvPr>
          <p:cNvSpPr txBox="1"/>
          <p:nvPr/>
        </p:nvSpPr>
        <p:spPr>
          <a:xfrm>
            <a:off x="960119" y="5611849"/>
            <a:ext cx="8332277" cy="93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layout corner map predictor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boundary map </a:t>
            </a:r>
            <a:r>
              <a:rPr lang="en-US" altLang="ko-KR" sz="1200" dirty="0" err="1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predicto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구조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 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</a:t>
            </a:r>
            <a:r>
              <a:rPr lang="ko-KR" altLang="en-US" sz="1200" dirty="0" err="1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layer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상단 분기로부터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추가로 수신한다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모서리가 가려진 경우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layout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boundary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는 모서리 위치를 의미한다고 생각하기 때문</a:t>
            </a:r>
            <a:endParaRPr lang="ko-KR" altLang="en-US" sz="1200" dirty="0">
              <a:solidFill>
                <a:srgbClr val="9E8EC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50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3D layout Parameter Regressor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A37441-43A4-402D-9DD7-9ADC708C755D}"/>
              </a:ext>
            </a:extLst>
          </p:cNvPr>
          <p:cNvSpPr txBox="1"/>
          <p:nvPr/>
        </p:nvSpPr>
        <p:spPr>
          <a:xfrm>
            <a:off x="238730" y="748950"/>
            <a:ext cx="11714539" cy="225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파라미터에 대한 회귀 분석기를 만드는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것보다는 더 나은 모서리와 경계를 만들기 위해 회귀 분석기를 훈련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회귀 분석기는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영상에 다시 투영할 수 있는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파라미터를 출력하여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end to end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예측 접근 방식을 제시한다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회귀기는 두 예측된 </a:t>
            </a:r>
            <a:r>
              <a:rPr lang="en-US" altLang="ko-KR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map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연결을 입력으로 얻고 </a:t>
            </a:r>
            <a:r>
              <a:rPr lang="en-US" altLang="ko-KR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매개변수를 예측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 분석기가 정확하지 않다는 것이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관찰된다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Loss object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 분석기를 포함하면 네트워크의 예측이 약간 개선되는 경향이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방법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3D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회귀기의 경우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지상 실측 레이아웃 경계와 모서리를 입력으로 하여 네트워크를 훈련한 다음 이를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연결하고 전체 네트워크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end-to-end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훈련한다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6D58BD-AA9D-497D-B491-25F0CA48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0" y="3742733"/>
            <a:ext cx="8960321" cy="27758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3C021F-0EA2-48CC-BC0B-F19601145EA7}"/>
              </a:ext>
            </a:extLst>
          </p:cNvPr>
          <p:cNvSpPr/>
          <p:nvPr/>
        </p:nvSpPr>
        <p:spPr>
          <a:xfrm>
            <a:off x="6293077" y="3742733"/>
            <a:ext cx="2657884" cy="1063823"/>
          </a:xfrm>
          <a:prstGeom prst="rect">
            <a:avLst/>
          </a:prstGeom>
          <a:solidFill>
            <a:srgbClr val="7AADF1">
              <a:alpha val="30000"/>
            </a:srgbClr>
          </a:solidFill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1AD36-C1A1-4269-9D3F-54F595D19E8F}"/>
              </a:ext>
            </a:extLst>
          </p:cNvPr>
          <p:cNvSpPr txBox="1"/>
          <p:nvPr/>
        </p:nvSpPr>
        <p:spPr>
          <a:xfrm>
            <a:off x="3251200" y="2800711"/>
            <a:ext cx="8839200" cy="54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</a:t>
            </a:r>
            <a:r>
              <a:rPr lang="en-US" altLang="ko-KR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couboid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레이아웃에 대해서는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parameter regressor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훈련하지 않는다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Perspective image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예측할 때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이미지의 모서리와 경계를 직접 예측하는 대신 정렬 및 최적화 단계를 건너뛰고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 branch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사용하지 않는다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C9524EB-243F-4C75-B180-73486F5BC0DA}"/>
              </a:ext>
            </a:extLst>
          </p:cNvPr>
          <p:cNvCxnSpPr>
            <a:cxnSpLocks/>
            <a:stCxn id="22" idx="0"/>
            <a:endCxn id="25" idx="2"/>
          </p:cNvCxnSpPr>
          <p:nvPr/>
        </p:nvCxnSpPr>
        <p:spPr>
          <a:xfrm flipV="1">
            <a:off x="7622019" y="3349516"/>
            <a:ext cx="48781" cy="393217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E256BD3-8BC0-447B-B258-6C2CE24B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051" y="4140259"/>
            <a:ext cx="2763848" cy="21487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7CA3C6D-A92E-4F9E-8673-9AE784EB278F}"/>
              </a:ext>
            </a:extLst>
          </p:cNvPr>
          <p:cNvSpPr txBox="1"/>
          <p:nvPr/>
        </p:nvSpPr>
        <p:spPr>
          <a:xfrm>
            <a:off x="9447141" y="3808635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[Perspective image]</a:t>
            </a:r>
            <a:endParaRPr lang="ko-KR" altLang="en-US" sz="1400" b="1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68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❹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3D layout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Optimazation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A37441-43A4-402D-9DD7-9ADC708C755D}"/>
              </a:ext>
            </a:extLst>
          </p:cNvPr>
          <p:cNvSpPr txBox="1"/>
          <p:nvPr/>
        </p:nvSpPr>
        <p:spPr>
          <a:xfrm>
            <a:off x="238730" y="763748"/>
            <a:ext cx="117145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초기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코너 예측은 네트워크가 출력하는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corner probability maps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얻어진다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6D58BD-AA9D-497D-B491-25F0CA48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3907403"/>
            <a:ext cx="8462481" cy="26216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3C021F-0EA2-48CC-BC0B-F19601145EA7}"/>
              </a:ext>
            </a:extLst>
          </p:cNvPr>
          <p:cNvSpPr/>
          <p:nvPr/>
        </p:nvSpPr>
        <p:spPr>
          <a:xfrm>
            <a:off x="6095999" y="5592985"/>
            <a:ext cx="1107655" cy="874496"/>
          </a:xfrm>
          <a:prstGeom prst="rect">
            <a:avLst/>
          </a:prstGeom>
          <a:solidFill>
            <a:srgbClr val="7AADF1">
              <a:alpha val="30000"/>
            </a:srgbClr>
          </a:solidFill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5E991-D3E6-49E0-BE8F-739F37E8EDDF}"/>
              </a:ext>
            </a:extLst>
          </p:cNvPr>
          <p:cNvSpPr txBox="1"/>
          <p:nvPr/>
        </p:nvSpPr>
        <p:spPr>
          <a:xfrm>
            <a:off x="484632" y="1282927"/>
            <a:ext cx="8557768" cy="10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먼저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 열에 대한 반응 합계를 얻기 위해 여러 행에 걸쳐 반응을 합산한다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로컬 최대값은 로컬 최대값 사이의 거리가 최소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픽셀인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column responses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발견된다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선택한 열을 따라 가장 큰 두 개의 봉우리가 표시된다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코너는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제약 조건을 충족하지 못할 수 있으므로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우리는 추정치를 구체화하기 위해 최적화를 수행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26BD4-7639-454E-9839-A00F88D96F01}"/>
              </a:ext>
            </a:extLst>
          </p:cNvPr>
          <p:cNvSpPr txBox="1"/>
          <p:nvPr/>
        </p:nvSpPr>
        <p:spPr>
          <a:xfrm>
            <a:off x="190484" y="2422279"/>
            <a:ext cx="11811030" cy="1056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예측된 모서리 위치가 주어지면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하단 모서리가 동일한 지면 위에 있고 상단 모서리가 하단 모서리 바로 위에 있다고 가정하여 카메라 위치와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최대 규모 및 변환까지 직접 복구할 수 있다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 배치 형태를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 제한하여 교차 벽이 수직이 되도록 할 수 있다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87FDDBC-D779-4FB0-8592-DB9D31678F8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649827" y="2360723"/>
            <a:ext cx="553827" cy="3232262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637A45-B308-44AC-A8CD-28835D4B1376}"/>
              </a:ext>
            </a:extLst>
          </p:cNvPr>
          <p:cNvCxnSpPr/>
          <p:nvPr/>
        </p:nvCxnSpPr>
        <p:spPr>
          <a:xfrm>
            <a:off x="7032396" y="2332442"/>
            <a:ext cx="828000" cy="0"/>
          </a:xfrm>
          <a:prstGeom prst="line">
            <a:avLst/>
          </a:prstGeom>
          <a:ln w="22225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2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3440" y="3013501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15901-CAA0-456B-9A63-178703FDD394}"/>
              </a:ext>
            </a:extLst>
          </p:cNvPr>
          <p:cNvSpPr txBox="1"/>
          <p:nvPr/>
        </p:nvSpPr>
        <p:spPr>
          <a:xfrm>
            <a:off x="4421043" y="6570945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</a:t>
            </a:r>
          </a:p>
        </p:txBody>
      </p:sp>
    </p:spTree>
    <p:extLst>
      <p:ext uri="{BB962C8B-B14F-4D97-AF65-F5344CB8AC3E}">
        <p14:creationId xmlns:p14="http://schemas.microsoft.com/office/powerpoint/2010/main" val="71070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208240" y="5336394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3983762" y="1844741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007362" y="3135423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007362" y="4465008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-1732240" y="1961939"/>
            <a:ext cx="6390559" cy="292608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80" y="3132591"/>
            <a:ext cx="236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6137" y="1814612"/>
            <a:ext cx="235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9737" y="3107573"/>
            <a:ext cx="216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9738" y="4439437"/>
            <a:ext cx="235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8A5051-8727-498F-93FF-C5871898F3A9}"/>
              </a:ext>
            </a:extLst>
          </p:cNvPr>
          <p:cNvSpPr txBox="1"/>
          <p:nvPr/>
        </p:nvSpPr>
        <p:spPr>
          <a:xfrm>
            <a:off x="4729737" y="2289703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75172-53DB-4B25-99C5-71939CC0A016}"/>
              </a:ext>
            </a:extLst>
          </p:cNvPr>
          <p:cNvSpPr txBox="1"/>
          <p:nvPr/>
        </p:nvSpPr>
        <p:spPr>
          <a:xfrm>
            <a:off x="4753337" y="3542409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0D465-7B52-4FD1-BE5E-5EB2A2FB3D65}"/>
              </a:ext>
            </a:extLst>
          </p:cNvPr>
          <p:cNvSpPr txBox="1"/>
          <p:nvPr/>
        </p:nvSpPr>
        <p:spPr>
          <a:xfrm>
            <a:off x="4753337" y="4909762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6C3E90-7FDD-41C7-BC92-2A78AE3AC779}"/>
              </a:ext>
            </a:extLst>
          </p:cNvPr>
          <p:cNvSpPr/>
          <p:nvPr/>
        </p:nvSpPr>
        <p:spPr>
          <a:xfrm>
            <a:off x="3983761" y="5760028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B2714-B89F-4C86-9D21-C18D4721E847}"/>
              </a:ext>
            </a:extLst>
          </p:cNvPr>
          <p:cNvSpPr txBox="1"/>
          <p:nvPr/>
        </p:nvSpPr>
        <p:spPr>
          <a:xfrm>
            <a:off x="4706136" y="5734457"/>
            <a:ext cx="283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CD335-A250-4345-A0D9-32131C10F56B}"/>
              </a:ext>
            </a:extLst>
          </p:cNvPr>
          <p:cNvSpPr txBox="1"/>
          <p:nvPr/>
        </p:nvSpPr>
        <p:spPr>
          <a:xfrm>
            <a:off x="4706137" y="6206768"/>
            <a:ext cx="34785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8D36E-FDB2-43FA-ADE3-8BC72A79181C}"/>
              </a:ext>
            </a:extLst>
          </p:cNvPr>
          <p:cNvSpPr/>
          <p:nvPr/>
        </p:nvSpPr>
        <p:spPr>
          <a:xfrm>
            <a:off x="3983761" y="592690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E75F23-FA2A-4B02-AFE4-75FD31CE88BA}"/>
              </a:ext>
            </a:extLst>
          </p:cNvPr>
          <p:cNvSpPr txBox="1"/>
          <p:nvPr/>
        </p:nvSpPr>
        <p:spPr>
          <a:xfrm>
            <a:off x="4706136" y="562561"/>
            <a:ext cx="235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A8DFF-1579-4448-B88B-D3FE383F4264}"/>
              </a:ext>
            </a:extLst>
          </p:cNvPr>
          <p:cNvSpPr txBox="1"/>
          <p:nvPr/>
        </p:nvSpPr>
        <p:spPr>
          <a:xfrm>
            <a:off x="4729736" y="1037652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https://github.com/GitBoSun/roomnet</a:t>
            </a:r>
          </a:p>
        </p:txBody>
      </p:sp>
    </p:spTree>
    <p:extLst>
      <p:ext uri="{BB962C8B-B14F-4D97-AF65-F5344CB8AC3E}">
        <p14:creationId xmlns:p14="http://schemas.microsoft.com/office/powerpoint/2010/main" val="250759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888180" y="1450810"/>
            <a:ext cx="10893823" cy="5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360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 파노라마 이미지로부터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room layout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추정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표현과 효율적인 후처리 절차로 인해 모델의 계산 비용이 매우 낮으며 모델을 쉽게 확장하여 직육면체 또는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 이외의 레이아웃으로 복잡한 장면을 처리가능</a:t>
            </a: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435241" y="937091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994213" y="1001977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HorizonNet</a:t>
            </a:r>
            <a:endParaRPr lang="ko-KR" altLang="en-US" sz="15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3426B8E-80EE-4081-8CB4-106D98AEC508}"/>
              </a:ext>
            </a:extLst>
          </p:cNvPr>
          <p:cNvSpPr/>
          <p:nvPr/>
        </p:nvSpPr>
        <p:spPr>
          <a:xfrm>
            <a:off x="436083" y="4879437"/>
            <a:ext cx="452098" cy="4536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2CB55C-836A-49BA-A057-08F2FD2412F8}"/>
              </a:ext>
            </a:extLst>
          </p:cNvPr>
          <p:cNvSpPr txBox="1"/>
          <p:nvPr/>
        </p:nvSpPr>
        <p:spPr>
          <a:xfrm>
            <a:off x="837638" y="5267819"/>
            <a:ext cx="11110522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Argumentaion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어디에서 쓰이는가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추가 논문해석이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필요해보임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92B67-5801-49A1-BDDF-2535B387E64D}"/>
              </a:ext>
            </a:extLst>
          </p:cNvPr>
          <p:cNvSpPr txBox="1"/>
          <p:nvPr/>
        </p:nvSpPr>
        <p:spPr>
          <a:xfrm>
            <a:off x="946506" y="4944654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ACE711FE-506E-4905-B022-144C5F7D7B27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2791082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36B245-7605-46A2-B516-01D07C742E08}"/>
              </a:ext>
            </a:extLst>
          </p:cNvPr>
          <p:cNvSpPr txBox="1"/>
          <p:nvPr/>
        </p:nvSpPr>
        <p:spPr>
          <a:xfrm>
            <a:off x="995055" y="2855968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한계</a:t>
            </a:r>
            <a:endParaRPr lang="ko-KR" altLang="en-US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BD342B-8830-44F7-B241-1C904970A1E3}"/>
              </a:ext>
            </a:extLst>
          </p:cNvPr>
          <p:cNvSpPr txBox="1"/>
          <p:nvPr/>
        </p:nvSpPr>
        <p:spPr>
          <a:xfrm>
            <a:off x="889022" y="3324626"/>
            <a:ext cx="10973901" cy="10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이미지를 위한 고품질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 layout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주석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모서리 좌표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획득하는 것은 많은 노력이 필요하다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특히 잘 꾸며진 방의 경우 벽 경계 위치에 대한 모호성으로 인해 다른 사람들이 수행한 주석이 일관되지 않을 수 있다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사용 가능한 데이터 세트에는 복잡한 룸 레이아웃의 이미지가 더 포함되어 있지 않다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88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CD5514-4211-40C7-9056-359776F0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575531"/>
            <a:ext cx="6622839" cy="3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C8B862-36DD-4AB3-B0A7-6641FB725848}"/>
              </a:ext>
            </a:extLst>
          </p:cNvPr>
          <p:cNvSpPr txBox="1"/>
          <p:nvPr/>
        </p:nvSpPr>
        <p:spPr>
          <a:xfrm>
            <a:off x="7354359" y="1919219"/>
            <a:ext cx="4639521" cy="243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수직 보정 전처리를 통해 </a:t>
            </a:r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1D Layout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표현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 추출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Post-Processing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45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908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1D Layout Representation +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특징 추출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(feature extractor)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BCE6A-165A-4FF0-94E1-A3FF8F86096C}"/>
              </a:ext>
            </a:extLst>
          </p:cNvPr>
          <p:cNvSpPr txBox="1"/>
          <p:nvPr/>
        </p:nvSpPr>
        <p:spPr>
          <a:xfrm>
            <a:off x="264241" y="980347"/>
            <a:ext cx="11300230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입력으로 받은 파노라마 사진을 수직 보정하여 소실점과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edge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찾는다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이용하여 훈련된 모델로 사진의 특징을 추출하여 천장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경계가 표시된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1D Layout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도출한다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185E91-8D76-40EC-BF8E-EF277011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90" y="2696280"/>
            <a:ext cx="7768942" cy="29041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C02255-DA7C-40FC-9754-5CB14F51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428" y="2787327"/>
            <a:ext cx="3435058" cy="2087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DEA482-A1CA-4B81-90B5-9274987C1FE5}"/>
                  </a:ext>
                </a:extLst>
              </p:cNvPr>
              <p:cNvSpPr txBox="1"/>
              <p:nvPr/>
            </p:nvSpPr>
            <p:spPr>
              <a:xfrm>
                <a:off x="9616811" y="4874659"/>
                <a:ext cx="1670797" cy="913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2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2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DEA482-A1CA-4B81-90B5-9274987C1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11" y="4874659"/>
                <a:ext cx="1670797" cy="913263"/>
              </a:xfrm>
              <a:prstGeom prst="rect">
                <a:avLst/>
              </a:prstGeom>
              <a:blipFill>
                <a:blip r:embed="rId4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19CF059-80BF-4010-B1CF-C2B1E4BA332B}"/>
              </a:ext>
            </a:extLst>
          </p:cNvPr>
          <p:cNvSpPr txBox="1"/>
          <p:nvPr/>
        </p:nvSpPr>
        <p:spPr>
          <a:xfrm>
            <a:off x="9325901" y="2409094"/>
            <a:ext cx="185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[1D Layout]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4217F-01C7-4A25-880D-06E873CF3DAC}"/>
              </a:ext>
            </a:extLst>
          </p:cNvPr>
          <p:cNvSpPr/>
          <p:nvPr/>
        </p:nvSpPr>
        <p:spPr>
          <a:xfrm>
            <a:off x="431390" y="2417995"/>
            <a:ext cx="6426610" cy="2824565"/>
          </a:xfrm>
          <a:prstGeom prst="rect">
            <a:avLst/>
          </a:prstGeom>
          <a:noFill/>
          <a:ln w="28575">
            <a:solidFill>
              <a:srgbClr val="052E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8A7B6A-6ECB-42D9-8196-8E98B697E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858000" y="2483748"/>
            <a:ext cx="2467901" cy="110012"/>
          </a:xfrm>
          <a:prstGeom prst="straightConnector1">
            <a:avLst/>
          </a:prstGeom>
          <a:ln w="28575">
            <a:solidFill>
              <a:srgbClr val="052E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084A34-F6D8-4BEE-AABA-9F65B7A849F6}"/>
              </a:ext>
            </a:extLst>
          </p:cNvPr>
          <p:cNvSpPr txBox="1"/>
          <p:nvPr/>
        </p:nvSpPr>
        <p:spPr>
          <a:xfrm>
            <a:off x="7377372" y="2083639"/>
            <a:ext cx="1645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특징 추출 결과</a:t>
            </a:r>
          </a:p>
        </p:txBody>
      </p:sp>
    </p:spTree>
    <p:extLst>
      <p:ext uri="{BB962C8B-B14F-4D97-AF65-F5344CB8AC3E}">
        <p14:creationId xmlns:p14="http://schemas.microsoft.com/office/powerpoint/2010/main" val="124062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908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Post-processing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7747A-1ECA-413C-9C92-0193F0F4FC2A}"/>
              </a:ext>
            </a:extLst>
          </p:cNvPr>
          <p:cNvSpPr txBox="1"/>
          <p:nvPr/>
        </p:nvSpPr>
        <p:spPr>
          <a:xfrm>
            <a:off x="407077" y="649451"/>
            <a:ext cx="4913869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가정으로 바닥 천장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벽면을 복구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공식을 통해 천장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바닥 거리를 계산한 후 벽면을 복구함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8E900D5-509D-4F90-A816-5A266EFA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48" y="2667978"/>
            <a:ext cx="3745615" cy="2917346"/>
          </a:xfrm>
          <a:prstGeom prst="rect">
            <a:avLst/>
          </a:prstGeom>
          <a:noFill/>
          <a:ln>
            <a:solidFill>
              <a:srgbClr val="CBC3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9E28CCD-93FD-49C1-8266-7CCC59F5D2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24918" y="2631833"/>
            <a:ext cx="794416" cy="504053"/>
          </a:xfrm>
          <a:prstGeom prst="bentConnector3">
            <a:avLst>
              <a:gd name="adj1" fmla="val 670"/>
            </a:avLst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07A94F5-EA03-4424-9634-5FACDE485BB7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5618281" y="1613377"/>
            <a:ext cx="1172485" cy="684080"/>
          </a:xfrm>
          <a:prstGeom prst="bentConnector2">
            <a:avLst/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11BB3EB-5720-4AE8-9234-67DD16BCAB58}"/>
              </a:ext>
            </a:extLst>
          </p:cNvPr>
          <p:cNvCxnSpPr>
            <a:cxnSpLocks/>
          </p:cNvCxnSpPr>
          <p:nvPr/>
        </p:nvCxnSpPr>
        <p:spPr>
          <a:xfrm>
            <a:off x="6474555" y="4793236"/>
            <a:ext cx="504056" cy="0"/>
          </a:xfrm>
          <a:prstGeom prst="straightConnector1">
            <a:avLst/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3C1F37-C73E-4752-971E-D72655BA2826}"/>
              </a:ext>
            </a:extLst>
          </p:cNvPr>
          <p:cNvSpPr/>
          <p:nvPr/>
        </p:nvSpPr>
        <p:spPr>
          <a:xfrm>
            <a:off x="6546563" y="1138341"/>
            <a:ext cx="5331210" cy="461665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벽면에서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PCA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벡터를 얻고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벡터의 평균 화된 각도로 전체 평면을 회전시킴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539EBD-ECE7-49DD-A180-4ECD93A46866}"/>
              </a:ext>
            </a:extLst>
          </p:cNvPr>
          <p:cNvSpPr/>
          <p:nvPr/>
        </p:nvSpPr>
        <p:spPr>
          <a:xfrm>
            <a:off x="568698" y="1731322"/>
            <a:ext cx="3745615" cy="755330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빨간 선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구해진 천장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벽의 경계</a:t>
            </a: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녹색 선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눈에 띄는 모서리를 여러 부분으로 나눈 것</a:t>
            </a: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76D6CD-156B-412C-911E-6E3DDCD9EBFD}"/>
              </a:ext>
            </a:extLst>
          </p:cNvPr>
          <p:cNvSpPr/>
          <p:nvPr/>
        </p:nvSpPr>
        <p:spPr>
          <a:xfrm>
            <a:off x="6978611" y="1912916"/>
            <a:ext cx="4899162" cy="4189954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800" b="1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벽면에 대해서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XZ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축과 수직인 벽에 투표를 하여 투표에서 가장 많은 표를 얻은 벽이 선택됨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투표를 할 때는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Cuboid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형태의 방과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Non-Cuboid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형태의 방으로 나뉘어 진행됨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구조에 따른 벽면의 개수에 차이가 존재하고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Non-Cuboid</a:t>
            </a: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구조에서 두가지의 특이점이 존재하기 때문</a:t>
            </a:r>
            <a:endParaRPr lang="en-US" altLang="ko-KR" sz="10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8585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『Non-Cuboid </a:t>
            </a:r>
            <a:r>
              <a:rPr lang="ko-KR" altLang="en-US" sz="1050" dirty="0">
                <a:solidFill>
                  <a:srgbClr val="8585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구조에서 두가지 특이점</a:t>
            </a:r>
            <a:r>
              <a:rPr lang="en-US" altLang="ko-KR" sz="1050" dirty="0">
                <a:solidFill>
                  <a:srgbClr val="8585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』</a:t>
            </a:r>
          </a:p>
          <a:p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가려져서 보이지 않는 코너가 존재하는 경우</a:t>
            </a:r>
            <a:endParaRPr lang="en-US" altLang="ko-KR" sz="10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코너가 존재하지 않고 훈련된 모델이 코너가 없다고 판단한 경우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buFont typeface="+mj-lt"/>
              <a:buAutoNum type="romanUcPeriod"/>
            </a:pPr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두 경우에는 기존과 같이 벽에 투표하지 않고 두 개의 두드러진 모서리와 두 개의 벽의 위치에 따라 코너를 추가하는 특별한 방식을 사용한다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53607E65-3E20-4FCC-B2DE-DDEFEE72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5" y="3353076"/>
            <a:ext cx="2521795" cy="1151931"/>
          </a:xfrm>
          <a:prstGeom prst="rect">
            <a:avLst/>
          </a:prstGeom>
          <a:noFill/>
          <a:ln>
            <a:solidFill>
              <a:srgbClr val="CBC3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276D8-E623-4E80-9306-385F4C3D4B0C}"/>
              </a:ext>
            </a:extLst>
          </p:cNvPr>
          <p:cNvSpPr/>
          <p:nvPr/>
        </p:nvSpPr>
        <p:spPr>
          <a:xfrm>
            <a:off x="192023" y="4427615"/>
            <a:ext cx="2250080" cy="731242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투표하여 결정된 천장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벽을 기준으로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Room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복원된다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80709B-A7EA-402D-B3FE-94EB0C5869F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442103" y="4793236"/>
            <a:ext cx="358846" cy="0"/>
          </a:xfrm>
          <a:prstGeom prst="straightConnector1">
            <a:avLst/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7CC838-0FD4-4940-BA04-FCC4F14926FB}"/>
              </a:ext>
            </a:extLst>
          </p:cNvPr>
          <p:cNvSpPr txBox="1"/>
          <p:nvPr/>
        </p:nvSpPr>
        <p:spPr>
          <a:xfrm>
            <a:off x="242038" y="6350939"/>
            <a:ext cx="96805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PCA :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분산이 가장 큰 방향이 가장 주된 방향이라고 가정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다차원의 데이터 분포를 가장 잘 표현하는 성분들을 찾아 주기 위함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101386-77C1-4030-9E4E-75C11285F7AE}"/>
              </a:ext>
            </a:extLst>
          </p:cNvPr>
          <p:cNvSpPr/>
          <p:nvPr/>
        </p:nvSpPr>
        <p:spPr>
          <a:xfrm>
            <a:off x="196319" y="6402377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215DEF-ABC8-4974-A368-BDACE57C8C60}"/>
              </a:ext>
            </a:extLst>
          </p:cNvPr>
          <p:cNvSpPr txBox="1"/>
          <p:nvPr/>
        </p:nvSpPr>
        <p:spPr>
          <a:xfrm>
            <a:off x="242038" y="6130958"/>
            <a:ext cx="8015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Cuboid :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직육면체의 형태</a:t>
            </a:r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40C211-BF2D-437D-B22F-4F19610EF1BA}"/>
              </a:ext>
            </a:extLst>
          </p:cNvPr>
          <p:cNvSpPr/>
          <p:nvPr/>
        </p:nvSpPr>
        <p:spPr>
          <a:xfrm>
            <a:off x="196319" y="6182396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C740E-0471-41CE-A9A2-9468B77DA84C}"/>
              </a:ext>
            </a:extLst>
          </p:cNvPr>
          <p:cNvSpPr txBox="1"/>
          <p:nvPr/>
        </p:nvSpPr>
        <p:spPr>
          <a:xfrm>
            <a:off x="247169" y="5896585"/>
            <a:ext cx="8015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가정 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영상에 나타나는 평면들은 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차원상에서 서로 직교하는 평면들 로만 이루어져 있다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B6ADF8-5838-49B6-A895-7E927675C8C9}"/>
              </a:ext>
            </a:extLst>
          </p:cNvPr>
          <p:cNvSpPr/>
          <p:nvPr/>
        </p:nvSpPr>
        <p:spPr>
          <a:xfrm>
            <a:off x="201450" y="5948023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43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908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Pano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Stretch Data Augmentation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6DAEF6-F7E2-441A-803F-D3943C1E8794}"/>
              </a:ext>
            </a:extLst>
          </p:cNvPr>
          <p:cNvSpPr txBox="1"/>
          <p:nvPr/>
        </p:nvSpPr>
        <p:spPr>
          <a:xfrm>
            <a:off x="473340" y="881614"/>
            <a:ext cx="11171100" cy="11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 : x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 또는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z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축을 따라 이미지와 지상 실측 자료 레이아웃을 확장하여 즉석에서 효과적으로 훈련 데이터를 증강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절차는 파노라마에서 직접 작동하는 다른 작업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분할의 지상 실측 지도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객체 감지를 위한 경계 상자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에도 사용될 수 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증강 절차는 이러한 작업의 정확도를 높일 수 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4E5AF3-E74C-40FB-AAD6-93AC1E88F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84"/>
          <a:stretch/>
        </p:blipFill>
        <p:spPr>
          <a:xfrm>
            <a:off x="644935" y="3096659"/>
            <a:ext cx="4768637" cy="29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0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9205" y="3013501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3F635-C867-4961-91BF-F3EBC4BE0223}"/>
              </a:ext>
            </a:extLst>
          </p:cNvPr>
          <p:cNvSpPr txBox="1"/>
          <p:nvPr/>
        </p:nvSpPr>
        <p:spPr>
          <a:xfrm>
            <a:off x="4421043" y="6570945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75958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9771F-3242-4635-B269-45D0A7166B36}"/>
              </a:ext>
            </a:extLst>
          </p:cNvPr>
          <p:cNvSpPr txBox="1"/>
          <p:nvPr/>
        </p:nvSpPr>
        <p:spPr>
          <a:xfrm>
            <a:off x="889022" y="2759779"/>
            <a:ext cx="8924248" cy="77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심층 아키텍처는 향상된 정확도로 더 빠르게 실행되도록 재설계됨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의 픽셀당 조밀한 예측을 가능하게 하여 </a:t>
            </a:r>
            <a:r>
              <a:rPr lang="ko-KR" altLang="en-US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출력 형태 제약을 완화하는 새로운 수평선 대 밀도 모듈을 제안함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C16172F9-A7E8-4EFE-A876-989B6AB2A901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2308664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C88E8-E82E-465C-A30E-78FECDB57D73}"/>
              </a:ext>
            </a:extLst>
          </p:cNvPr>
          <p:cNvSpPr txBox="1"/>
          <p:nvPr/>
        </p:nvSpPr>
        <p:spPr>
          <a:xfrm>
            <a:off x="960120" y="2350467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5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은 두 가지 측면에서 발전했다</a:t>
            </a:r>
            <a:endParaRPr lang="ko-KR" alt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889022" y="1530455"/>
            <a:ext cx="10785113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높이 치수가 평평한 잠재 수평 특징 표현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레이아웃 구조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dense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depth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모델링하기 위한 새로운 딥 러닝 프레임워크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1016736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995055" y="108162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endParaRPr lang="ko-KR" altLang="en-US" sz="15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20C708B-36FD-4A9D-ACB2-B30D31EDF1F8}"/>
              </a:ext>
            </a:extLst>
          </p:cNvPr>
          <p:cNvSpPr/>
          <p:nvPr/>
        </p:nvSpPr>
        <p:spPr>
          <a:xfrm>
            <a:off x="436083" y="3916719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CFCDE-FDE3-49C1-BF85-C871721433EA}"/>
              </a:ext>
            </a:extLst>
          </p:cNvPr>
          <p:cNvSpPr txBox="1"/>
          <p:nvPr/>
        </p:nvSpPr>
        <p:spPr>
          <a:xfrm>
            <a:off x="837638" y="4305101"/>
            <a:ext cx="11110522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열당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예측과 픽셀당 예측의 차이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⇒ 열 당 예측으로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layout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을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픽셀당 예측으로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depth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semantic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을 나오게 하는 것 같다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.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Depth estimation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semantic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sementation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나오고 그걸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처럼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room reconstruction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하는 듯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..?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이걸 코드에서 알 수 있을까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⇒ 알 수 있다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!!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HoHoNet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/lib/model/modality/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에 각 코드가 나와 있음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실행 시 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만들어지지만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코드 상 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depth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semantic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사용한 부분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그리고 그게 결과로 나타난 부분이 있는지 알아봐야 할 거 같다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22831-3840-45A0-B77E-2F0175161E53}"/>
              </a:ext>
            </a:extLst>
          </p:cNvPr>
          <p:cNvSpPr txBox="1"/>
          <p:nvPr/>
        </p:nvSpPr>
        <p:spPr>
          <a:xfrm>
            <a:off x="946506" y="3981936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975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CF951F2-470C-425E-9BF9-5A61D772CE45}"/>
              </a:ext>
            </a:extLst>
          </p:cNvPr>
          <p:cNvSpPr/>
          <p:nvPr/>
        </p:nvSpPr>
        <p:spPr>
          <a:xfrm>
            <a:off x="575370" y="910095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!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96899-F065-4F71-89F7-6A86E39C594F}"/>
              </a:ext>
            </a:extLst>
          </p:cNvPr>
          <p:cNvSpPr txBox="1"/>
          <p:nvPr/>
        </p:nvSpPr>
        <p:spPr>
          <a:xfrm>
            <a:off x="1085793" y="97531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내용 정리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048F82-93CE-4B3F-84CC-8F3240E15747}"/>
              </a:ext>
            </a:extLst>
          </p:cNvPr>
          <p:cNvSpPr txBox="1"/>
          <p:nvPr/>
        </p:nvSpPr>
        <p:spPr>
          <a:xfrm>
            <a:off x="575370" y="1535583"/>
            <a:ext cx="11037510" cy="410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결과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layout, depth, semantic</a:t>
            </a:r>
          </a:p>
          <a:p>
            <a:pPr>
              <a:lnSpc>
                <a:spcPct val="200000"/>
              </a:lnSpc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레이아웃 재구성을 위한 새로운 방법을 설계하는 것이 아님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 layout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resnet34,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resnet101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Depth estimation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resnet50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이전의 최첨단 기술인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큰 폭으로 능가한다는 것을 입증한다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장면의 전체적인 구조를 잘 포착한다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큐브맵을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모두 모델 입력으로 사용하므로 두 개의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backbone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네트워크가 필요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단점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깊이 경계는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깊이 경계에 비해 더 흐릿하다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열의 일부 고주파 신호는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의해 폐기된다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401D17-88E3-46DD-955B-6A23334A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502" y="910095"/>
            <a:ext cx="5915899" cy="2725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487851-78EF-4DFA-8883-8ED0F46AB79C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589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4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7B86B5-C377-42E9-B546-264CAF4C37BC}"/>
              </a:ext>
            </a:extLst>
          </p:cNvPr>
          <p:cNvSpPr txBox="1"/>
          <p:nvPr/>
        </p:nvSpPr>
        <p:spPr>
          <a:xfrm>
            <a:off x="222504" y="3992055"/>
            <a:ext cx="8874713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이미지는 형상 피라미드 추출을 위해 먼저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CNN backbone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통과한 다음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pPr marL="228600" indent="-2286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제안된 효율적인 높이 압축 모듈은 형상 피라미드를 높이 치수가 평평한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잠재 수평 형상 표현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 인코딩한다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프레임워크는 최첨단 품질의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열당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및 픽셀당 양식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모서리 또는 경계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모두 제공할 수 있다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1851B3-1026-44CA-91CC-BD3F53AD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5" y="872771"/>
            <a:ext cx="4030176" cy="2935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0A8BDC-845E-48C1-8BE8-C557760B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" y="5432337"/>
            <a:ext cx="4669953" cy="112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35549-AB33-4BCE-92F5-722DCD508E3F}"/>
              </a:ext>
            </a:extLst>
          </p:cNvPr>
          <p:cNvSpPr txBox="1"/>
          <p:nvPr/>
        </p:nvSpPr>
        <p:spPr>
          <a:xfrm>
            <a:off x="4989766" y="5994819"/>
            <a:ext cx="699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서울한강체 M" panose="02020503020101020101" pitchFamily="18" charset="-127"/>
                <a:ea typeface="서울한강체 M" panose="02020503020101020101" pitchFamily="18" charset="-127"/>
              </a:rPr>
              <a:t>➞</a:t>
            </a:r>
            <a:r>
              <a:rPr lang="en-US" altLang="ko-KR" sz="1200" dirty="0">
                <a:latin typeface="서울한강체 M" panose="02020503020101020101" pitchFamily="18" charset="-127"/>
                <a:ea typeface="서울한강체 M" panose="02020503020101020101" pitchFamily="18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(a)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처럼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y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축이 중력방향으로 정렬되었을 때 이미지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column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구조 정보를 더 잘 압축하여 보관할 수 있음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504538-9988-4E42-BF06-F7CB308E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766" y="704407"/>
            <a:ext cx="6877059" cy="3168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8FC829-5F06-47A7-8A50-A1349FC89E30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050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4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25E2B-A369-4564-9619-49E1EA4ED8EC}"/>
              </a:ext>
            </a:extLst>
          </p:cNvPr>
          <p:cNvSpPr txBox="1"/>
          <p:nvPr/>
        </p:nvSpPr>
        <p:spPr>
          <a:xfrm>
            <a:off x="212979" y="2914111"/>
            <a:ext cx="516126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전방위 이미지의 깊이를 모델링하기 위해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OmniDepth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왜곡을 고려하여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architecture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설계한다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PanoPopups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평면 인식 손실로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깊이를 학습하는 것이 합성 환경에 도움이 된다는 것을 보여준다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계단식 훈련 단계를 가진 여러 백본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(backbone)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대부분의 최신 방법과 대조적으로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하나의 백본으로만 구성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되며 한 단계에서만 훈련된다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소형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밀도가 높은 깊이를 모델링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하는 반면 이전의 기술은 기존의 밀도가 높은 특징에서 깊이를 추정한다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9CD3A-752E-438F-8876-817A08B4D789}"/>
              </a:ext>
            </a:extLst>
          </p:cNvPr>
          <p:cNvSpPr txBox="1"/>
          <p:nvPr/>
        </p:nvSpPr>
        <p:spPr>
          <a:xfrm>
            <a:off x="5742425" y="2544211"/>
            <a:ext cx="6165811" cy="362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분할은 장면 모델링의 기본 작업이다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DistConv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이미지의 조밀한 깊이 및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예측을 위한 왜곡 인식 변형 가능한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제안한다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의미 있는 분할을 위한 최근의 대부분의 방법은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정이십면체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mesh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관련된 표현으로 작동하는 훈련 가능한 층을 설계한다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그러나 위의 모든 방법은 파노라마 신호에 대해 비교적 낮은 해상도로 실행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탄젠트 이미지는 고해상도 파노라마를 처리하고 미리 훈련된 가중치를 투시 이미지에 배치할 수 있는 세분화된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면체에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접하는 다중 평면 이미지에 전방위 신호를 투사한다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탄젠트 이미지와 마찬가지로 </a:t>
            </a: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 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이미지에서 작동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더 나은 의미 있는 분할 정확도를 달성하는 데 필수적인 요소로 나타났다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최근의 방법과 대조적으로 </a:t>
            </a: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직접 실행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되며 고도로 최적화된 딥 러닝 라이브러리는 모든 작업을 쉽게 구현할 수 있다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E47A8-18C9-4DEE-B146-CA8D877D8F27}"/>
              </a:ext>
            </a:extLst>
          </p:cNvPr>
          <p:cNvSpPr txBox="1"/>
          <p:nvPr/>
        </p:nvSpPr>
        <p:spPr>
          <a:xfrm>
            <a:off x="212979" y="1243163"/>
            <a:ext cx="2996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깊이 추정</a:t>
            </a:r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4F8FB-A656-4ED9-BAB4-B9C502231C3C}"/>
              </a:ext>
            </a:extLst>
          </p:cNvPr>
          <p:cNvSpPr txBox="1"/>
          <p:nvPr/>
        </p:nvSpPr>
        <p:spPr>
          <a:xfrm>
            <a:off x="5893989" y="1225477"/>
            <a:ext cx="3467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의미론적 세분화</a:t>
            </a:r>
            <a:r>
              <a:rPr lang="en-US" altLang="ko-KR" sz="14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5D09C-6725-4D55-B230-1C402CE9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824663"/>
            <a:ext cx="2333487" cy="1477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7EB787-13A0-4B93-B0F2-2E7243AB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795307"/>
            <a:ext cx="2352675" cy="1511267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F975231-4018-42F4-B6CB-296F92BD11AA}"/>
              </a:ext>
            </a:extLst>
          </p:cNvPr>
          <p:cNvCxnSpPr>
            <a:cxnSpLocks/>
          </p:cNvCxnSpPr>
          <p:nvPr/>
        </p:nvCxnSpPr>
        <p:spPr>
          <a:xfrm>
            <a:off x="5641407" y="824663"/>
            <a:ext cx="20395" cy="5566612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0165D4-6DCE-44AF-B8CB-5F66333014E4}"/>
              </a:ext>
            </a:extLst>
          </p:cNvPr>
          <p:cNvSpPr/>
          <p:nvPr/>
        </p:nvSpPr>
        <p:spPr>
          <a:xfrm>
            <a:off x="5959822" y="1058552"/>
            <a:ext cx="3028887" cy="46166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200" b="1" i="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</a:t>
            </a: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7A698E-3BAD-442A-9952-DD810FEF9FE6}"/>
              </a:ext>
            </a:extLst>
          </p:cNvPr>
          <p:cNvSpPr/>
          <p:nvPr/>
        </p:nvSpPr>
        <p:spPr>
          <a:xfrm>
            <a:off x="180209" y="1055303"/>
            <a:ext cx="2510768" cy="46166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깊이 추정</a:t>
            </a:r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149F8-6BBD-48C0-8740-71EFFF4599FD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13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7316" y="3008929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741AD-34AD-46D9-AC90-A332D758E782}"/>
              </a:ext>
            </a:extLst>
          </p:cNvPr>
          <p:cNvSpPr txBox="1"/>
          <p:nvPr/>
        </p:nvSpPr>
        <p:spPr>
          <a:xfrm>
            <a:off x="4421043" y="6562067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</a:p>
        </p:txBody>
      </p:sp>
    </p:spTree>
    <p:extLst>
      <p:ext uri="{BB962C8B-B14F-4D97-AF65-F5344CB8AC3E}">
        <p14:creationId xmlns:p14="http://schemas.microsoft.com/office/powerpoint/2010/main" val="392226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4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❶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전체 구성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4D50A-5280-4BF1-8CEF-14714241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6" y="815607"/>
            <a:ext cx="10373547" cy="2042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B63618-A6FB-4584-A07A-DE9D1086B6F4}"/>
              </a:ext>
            </a:extLst>
          </p:cNvPr>
          <p:cNvSpPr txBox="1"/>
          <p:nvPr/>
        </p:nvSpPr>
        <p:spPr>
          <a:xfrm>
            <a:off x="313911" y="3195342"/>
            <a:ext cx="11594325" cy="298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파노라마는 먼저 </a:t>
            </a:r>
            <a:r>
              <a:rPr lang="en-US" altLang="ko-KR" sz="13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3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처리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 피라미드는 제안된 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EHC(Efficient Height Compression)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정교화를 위한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다중 헤드 자기 주의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(MHSA)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압착 및 융합된다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16000">
              <a:lnSpc>
                <a:spcPct val="2000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compact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이미지가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3×512×1024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경우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256×1024),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네트워크가 기존의 인코더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네트워크보다 훨씬 빠르게 조밀한 기능을 실행할 수 있다는 점에 유의한다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 startAt="3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최종 예측을 산출하기 위해 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3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80000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영역에서 예측이 우수한 결과를 가져오기에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열의 예측에 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31EC9-84D8-401A-BCF9-681523ACBD39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352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0F5BF396-BEFC-4A95-B8A0-5DF73CAC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4" y="837238"/>
            <a:ext cx="7629212" cy="15022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70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9B35D0-6E9B-49C3-BC49-D1A5D44BB637}"/>
              </a:ext>
            </a:extLst>
          </p:cNvPr>
          <p:cNvSpPr/>
          <p:nvPr/>
        </p:nvSpPr>
        <p:spPr>
          <a:xfrm>
            <a:off x="960120" y="878544"/>
            <a:ext cx="4315287" cy="1468459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90004-72A6-49D1-A62C-6AB16BA7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" y="2719906"/>
            <a:ext cx="4882582" cy="3421786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5240B6-2455-410E-8189-8E4D3C001EDC}"/>
              </a:ext>
            </a:extLst>
          </p:cNvPr>
          <p:cNvSpPr/>
          <p:nvPr/>
        </p:nvSpPr>
        <p:spPr>
          <a:xfrm>
            <a:off x="2317466" y="2329925"/>
            <a:ext cx="434612" cy="546121"/>
          </a:xfrm>
          <a:prstGeom prst="downArrow">
            <a:avLst>
              <a:gd name="adj1" fmla="val 50000"/>
              <a:gd name="adj2" fmla="val 5879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F7923-D591-49E1-845B-AA677482D024}"/>
              </a:ext>
            </a:extLst>
          </p:cNvPr>
          <p:cNvSpPr txBox="1"/>
          <p:nvPr/>
        </p:nvSpPr>
        <p:spPr>
          <a:xfrm>
            <a:off x="5546371" y="5713403"/>
            <a:ext cx="6499325" cy="66172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Conv2D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레이어는 채널 수를 </a:t>
            </a:r>
            <a:r>
              <a:rPr lang="en-US" altLang="ko-KR" sz="10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잠재 크기 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변환하고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높이 치수는 </a:t>
            </a:r>
            <a:r>
              <a:rPr lang="en-US" altLang="ko-KR" sz="10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ConvSqueezH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레이어에 의해 이미 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감소되었기 때문에 간단히 폐기된다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solidFill>
                <a:srgbClr val="595959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7A33DB-F2F5-4F79-9D7E-810E18001680}"/>
              </a:ext>
            </a:extLst>
          </p:cNvPr>
          <p:cNvSpPr txBox="1"/>
          <p:nvPr/>
        </p:nvSpPr>
        <p:spPr>
          <a:xfrm>
            <a:off x="7800975" y="842022"/>
            <a:ext cx="4244721" cy="15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피라미드에서 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높이를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짜내기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위해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블록을 사용한다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결과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형상이 합산으로 간단히 융합된다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형상의 크기는 각각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[C, H, W]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[C, W]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표기한다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F80CE-93AE-4A3C-8FAD-CA4AAF9FB15F}"/>
                  </a:ext>
                </a:extLst>
              </p:cNvPr>
              <p:cNvSpPr txBox="1"/>
              <p:nvPr/>
            </p:nvSpPr>
            <p:spPr>
              <a:xfrm>
                <a:off x="5546372" y="2833941"/>
                <a:ext cx="6499324" cy="661143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 내에서 입력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en-US" altLang="ko-KR" sz="100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채널 감소를 위해 먼저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블록에 의해 처리된 다음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b="0" i="0" dirty="0">
                  <a:solidFill>
                    <a:srgbClr val="CBC3B2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</a:t>
                </a:r>
                <a:r>
                  <a:rPr lang="en-US" altLang="ko-KR" sz="1000" dirty="0" err="1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되고 마지막으로 다른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블록이 </a:t>
                </a:r>
                <a:r>
                  <a:rPr lang="en-US" altLang="ko-KR" sz="1000" b="0" i="0" dirty="0" err="1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개선한다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solidFill>
                    <a:srgbClr val="CBC3B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F80CE-93AE-4A3C-8FAD-CA4AAF9FB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72" y="2833941"/>
                <a:ext cx="6499324" cy="661143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42C1E3-C5CF-4EF0-8308-669952D175D7}"/>
                  </a:ext>
                </a:extLst>
              </p:cNvPr>
              <p:cNvSpPr txBox="1"/>
              <p:nvPr/>
            </p:nvSpPr>
            <p:spPr>
              <a:xfrm>
                <a:off x="5546371" y="3859769"/>
                <a:ext cx="6499325" cy="1613519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효율적으로 줄이기 위해 커널 크기를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(h, 1)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설정하여 패딩 없이 전체 </a:t>
                </a:r>
                <a:r>
                  <a:rPr lang="en-US" altLang="ko-KR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커버하는 깊이 있는 </a:t>
                </a:r>
                <a:r>
                  <a:rPr lang="ko-KR" altLang="en-US" sz="1000" b="0" i="0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레이어인 </a:t>
                </a:r>
                <a:r>
                  <a:rPr lang="en-US" altLang="ko-KR" sz="1000" b="0" i="0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ConvSqueeZH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레이어를 설계한다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dirty="0">
                  <a:solidFill>
                    <a:srgbClr val="052E6B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000" b="0" i="0" dirty="0" err="1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ConvSqueezeH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레이어는 커널 크기가 패딩 없이 이전에 알려진 입력 형상 높이로 설정된 깊이 별 </a:t>
                </a:r>
                <a:r>
                  <a:rPr lang="ko-KR" altLang="en-US" sz="1000" b="0" i="0" dirty="0" err="1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레이어로 출력 형상 높이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생성한다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en-US" altLang="ko-KR" sz="1000" dirty="0">
                  <a:solidFill>
                    <a:srgbClr val="052E6B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블록의 파라미터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주어지면 자동으로 사전 계산된다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solidFill>
                    <a:srgbClr val="052E6B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42C1E3-C5CF-4EF0-8308-669952D1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71" y="3859769"/>
                <a:ext cx="6499325" cy="1613519"/>
              </a:xfrm>
              <a:prstGeom prst="rect">
                <a:avLst/>
              </a:prstGeom>
              <a:blipFill>
                <a:blip r:embed="rId5"/>
                <a:stretch>
                  <a:fillRect b="-755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5A8D9D8-E61F-45A9-BCD5-A8BC670A439C}"/>
              </a:ext>
            </a:extLst>
          </p:cNvPr>
          <p:cNvSpPr/>
          <p:nvPr/>
        </p:nvSpPr>
        <p:spPr>
          <a:xfrm>
            <a:off x="3781425" y="2857500"/>
            <a:ext cx="1114425" cy="1924050"/>
          </a:xfrm>
          <a:prstGeom prst="roundRect">
            <a:avLst/>
          </a:prstGeom>
          <a:noFill/>
          <a:ln w="19050">
            <a:solidFill>
              <a:srgbClr val="CBC3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1B102F3-DD6D-41F2-B3F5-03E955B9E431}"/>
              </a:ext>
            </a:extLst>
          </p:cNvPr>
          <p:cNvSpPr/>
          <p:nvPr/>
        </p:nvSpPr>
        <p:spPr>
          <a:xfrm rot="16200000">
            <a:off x="4881563" y="2874254"/>
            <a:ext cx="409575" cy="400050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CB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D3C36B-CEDE-40C9-90FB-4DA9EFE09B12}"/>
              </a:ext>
            </a:extLst>
          </p:cNvPr>
          <p:cNvSpPr/>
          <p:nvPr/>
        </p:nvSpPr>
        <p:spPr>
          <a:xfrm>
            <a:off x="3770947" y="4848225"/>
            <a:ext cx="1114425" cy="385146"/>
          </a:xfrm>
          <a:prstGeom prst="roundRect">
            <a:avLst/>
          </a:prstGeom>
          <a:noFill/>
          <a:ln w="19050">
            <a:solidFill>
              <a:srgbClr val="052E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4F03D4F1-99DC-48D9-BCC0-060A6D6244E1}"/>
              </a:ext>
            </a:extLst>
          </p:cNvPr>
          <p:cNvSpPr/>
          <p:nvPr/>
        </p:nvSpPr>
        <p:spPr>
          <a:xfrm rot="16200000">
            <a:off x="4901367" y="4765982"/>
            <a:ext cx="359999" cy="410021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F471B9-57A7-4C15-A92A-BDDE56D488B6}"/>
              </a:ext>
            </a:extLst>
          </p:cNvPr>
          <p:cNvSpPr/>
          <p:nvPr/>
        </p:nvSpPr>
        <p:spPr>
          <a:xfrm>
            <a:off x="3761932" y="5376851"/>
            <a:ext cx="1114425" cy="675173"/>
          </a:xfrm>
          <a:prstGeom prst="roundRect">
            <a:avLst/>
          </a:prstGeom>
          <a:noFill/>
          <a:ln w="19050">
            <a:solidFill>
              <a:srgbClr val="59595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8CA9C77-A644-4A00-9089-913E04AAB3C8}"/>
              </a:ext>
            </a:extLst>
          </p:cNvPr>
          <p:cNvSpPr/>
          <p:nvPr/>
        </p:nvSpPr>
        <p:spPr>
          <a:xfrm rot="16200000">
            <a:off x="4884033" y="5649678"/>
            <a:ext cx="385146" cy="419545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C8E5CBE-66F4-4DED-8E99-702A8FD677CA}"/>
              </a:ext>
            </a:extLst>
          </p:cNvPr>
          <p:cNvSpPr/>
          <p:nvPr/>
        </p:nvSpPr>
        <p:spPr>
          <a:xfrm>
            <a:off x="1476375" y="5599726"/>
            <a:ext cx="1009650" cy="315299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0E8C14D4-CFEB-4D71-BA0B-BA0DFBDE8976}"/>
              </a:ext>
            </a:extLst>
          </p:cNvPr>
          <p:cNvSpPr/>
          <p:nvPr/>
        </p:nvSpPr>
        <p:spPr>
          <a:xfrm>
            <a:off x="1775928" y="5908942"/>
            <a:ext cx="286552" cy="305853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B517E-6DF9-4A08-B945-5E60319F23C9}"/>
              </a:ext>
            </a:extLst>
          </p:cNvPr>
          <p:cNvSpPr txBox="1"/>
          <p:nvPr/>
        </p:nvSpPr>
        <p:spPr>
          <a:xfrm>
            <a:off x="133349" y="6224044"/>
            <a:ext cx="4733482" cy="30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0" i="0" dirty="0" err="1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=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ko-KR" altLang="en-US" sz="105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7BC653B-35DC-4637-858D-B3128FFB1298}"/>
              </a:ext>
            </a:extLst>
          </p:cNvPr>
          <p:cNvSpPr/>
          <p:nvPr/>
        </p:nvSpPr>
        <p:spPr>
          <a:xfrm>
            <a:off x="5275407" y="2687710"/>
            <a:ext cx="360000" cy="360000"/>
          </a:xfrm>
          <a:prstGeom prst="ellipse">
            <a:avLst/>
          </a:prstGeom>
          <a:solidFill>
            <a:srgbClr val="CB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B6CA93-A15F-47B1-9B95-F791D6A3D2D1}"/>
              </a:ext>
            </a:extLst>
          </p:cNvPr>
          <p:cNvSpPr/>
          <p:nvPr/>
        </p:nvSpPr>
        <p:spPr>
          <a:xfrm>
            <a:off x="5275407" y="3730299"/>
            <a:ext cx="360000" cy="360000"/>
          </a:xfrm>
          <a:prstGeom prst="ellipse">
            <a:avLst/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D452FB1-243F-4CCA-B305-4DCB9046A287}"/>
              </a:ext>
            </a:extLst>
          </p:cNvPr>
          <p:cNvSpPr/>
          <p:nvPr/>
        </p:nvSpPr>
        <p:spPr>
          <a:xfrm>
            <a:off x="5275407" y="5480897"/>
            <a:ext cx="360000" cy="360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1D245B-BCAC-4A74-9A01-53EA75213410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55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70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97ED231-5364-45BA-99BB-6FE9A0E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3864461"/>
            <a:ext cx="7606665" cy="26123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38ACE42-0AC6-43B4-A05D-FD647B68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634794"/>
            <a:ext cx="4366092" cy="30598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163604-9B0E-4357-9A54-B4A0F412A348}"/>
              </a:ext>
            </a:extLst>
          </p:cNvPr>
          <p:cNvSpPr/>
          <p:nvPr/>
        </p:nvSpPr>
        <p:spPr>
          <a:xfrm>
            <a:off x="308610" y="807029"/>
            <a:ext cx="3224593" cy="707886"/>
          </a:xfrm>
          <a:prstGeom prst="rect">
            <a:avLst/>
          </a:prstGeom>
          <a:noFill/>
          <a:ln w="28575">
            <a:solidFill>
              <a:srgbClr val="7AAD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6DEA2FE-2A4D-47FD-A580-AFD4FE3C1E9C}"/>
              </a:ext>
            </a:extLst>
          </p:cNvPr>
          <p:cNvCxnSpPr>
            <a:cxnSpLocks/>
            <a:stCxn id="2" idx="1"/>
            <a:endCxn id="37" idx="1"/>
          </p:cNvCxnSpPr>
          <p:nvPr/>
        </p:nvCxnSpPr>
        <p:spPr>
          <a:xfrm rot="10800000" flipV="1">
            <a:off x="308610" y="1160972"/>
            <a:ext cx="12700" cy="4009656"/>
          </a:xfrm>
          <a:prstGeom prst="bentConnector3">
            <a:avLst>
              <a:gd name="adj1" fmla="val 1800000"/>
            </a:avLst>
          </a:prstGeom>
          <a:ln w="19050">
            <a:solidFill>
              <a:srgbClr val="7AAD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8C2EA-EEFB-4163-8E6E-E72BE095E20F}"/>
              </a:ext>
            </a:extLst>
          </p:cNvPr>
          <p:cNvSpPr/>
          <p:nvPr/>
        </p:nvSpPr>
        <p:spPr>
          <a:xfrm>
            <a:off x="304800" y="1615010"/>
            <a:ext cx="3228403" cy="1922892"/>
          </a:xfrm>
          <a:prstGeom prst="rect">
            <a:avLst/>
          </a:prstGeom>
          <a:noFill/>
          <a:ln w="28575">
            <a:solidFill>
              <a:srgbClr val="A3C99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CD3B1AB-B55C-46D3-BDF1-D5D815DA8C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52193" y="2652335"/>
            <a:ext cx="326559" cy="2192941"/>
          </a:xfrm>
          <a:prstGeom prst="bentConnector3">
            <a:avLst/>
          </a:prstGeom>
          <a:ln w="19050">
            <a:solidFill>
              <a:srgbClr val="A3C9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E1552A7-17E6-4188-9315-66EC3C3B3537}"/>
              </a:ext>
            </a:extLst>
          </p:cNvPr>
          <p:cNvSpPr txBox="1"/>
          <p:nvPr/>
        </p:nvSpPr>
        <p:spPr>
          <a:xfrm>
            <a:off x="8004052" y="4845327"/>
            <a:ext cx="4095750" cy="69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 파노라마의 높이와 너비는 각각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512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1024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로 가정한다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97F1EF-CD1B-4159-9159-F8BC1442F498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263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70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97ED231-5364-45BA-99BB-6FE9A0E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79" y="4049457"/>
            <a:ext cx="7399345" cy="25411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685BD1-C6B6-45BC-BC64-C209022D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21" y="707886"/>
            <a:ext cx="3798009" cy="3160986"/>
          </a:xfrm>
          <a:prstGeom prst="rect">
            <a:avLst/>
          </a:prstGeom>
          <a:ln w="19050">
            <a:solidFill>
              <a:srgbClr val="A3C993"/>
            </a:solidFill>
            <a:prstDash val="sysDash"/>
          </a:ln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D6F9F971-0EC0-41C8-B1A2-BFC7E3BAD606}"/>
              </a:ext>
            </a:extLst>
          </p:cNvPr>
          <p:cNvSpPr/>
          <p:nvPr/>
        </p:nvSpPr>
        <p:spPr>
          <a:xfrm rot="10800000">
            <a:off x="7775383" y="3571213"/>
            <a:ext cx="588514" cy="553056"/>
          </a:xfrm>
          <a:prstGeom prst="downArrow">
            <a:avLst>
              <a:gd name="adj1" fmla="val 50000"/>
              <a:gd name="adj2" fmla="val 72558"/>
            </a:avLst>
          </a:prstGeom>
          <a:solidFill>
            <a:srgbClr val="A3C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9A25C-5897-429B-A842-9102C14D67E7}"/>
              </a:ext>
            </a:extLst>
          </p:cNvPr>
          <p:cNvSpPr txBox="1"/>
          <p:nvPr/>
        </p:nvSpPr>
        <p:spPr>
          <a:xfrm>
            <a:off x="186617" y="707886"/>
            <a:ext cx="5880845" cy="302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블록과 </a:t>
            </a:r>
            <a:r>
              <a:rPr lang="en-US" altLang="ko-KR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 비교</a:t>
            </a:r>
            <a:endParaRPr lang="en-US" altLang="ko-KR" sz="1200" b="1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높이 압축 블록은 백본에서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형상을 압착하여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수평 형상을 생성하는 것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목표로 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블록은 일련의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사용하여 채널 수와 높이를 점차적으로 감소시킨다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반면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EHC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블록은 먼저 채널 감소를 위한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사용한 다음 이중선형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ConvSqueezeH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레이어를 사용하여 수평 형상의 형상을 생성한다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절제 실험에서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블록을 제안된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ECH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블록으로 대체하면 속도와 정확도가 향상된다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BC42-04A9-457B-AF13-AB355213D0D8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67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1069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horizon-to-dense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모듈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열 당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1D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양식 예측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6A0E81-DD5F-47B4-A083-86C33019936D}"/>
                  </a:ext>
                </a:extLst>
              </p:cNvPr>
              <p:cNvSpPr txBox="1"/>
              <p:nvPr/>
            </p:nvSpPr>
            <p:spPr>
              <a:xfrm>
                <a:off x="605910" y="1865767"/>
                <a:ext cx="10348976" cy="79079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수평 형상을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하고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BN,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사이에 커널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3, 3, 1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레이어를 각각 적용한다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20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최종 예측을 산출한다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200" dirty="0"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6A0E81-DD5F-47B4-A083-86C330199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10" y="1865767"/>
                <a:ext cx="10348976" cy="790794"/>
              </a:xfrm>
              <a:prstGeom prst="rect">
                <a:avLst/>
              </a:prstGeom>
              <a:blipFill>
                <a:blip r:embed="rId2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그림 53">
            <a:extLst>
              <a:ext uri="{FF2B5EF4-FFF2-40B4-BE49-F238E27FC236}">
                <a16:creationId xmlns:a16="http://schemas.microsoft.com/office/drawing/2014/main" id="{CC6E377E-205C-4739-A8ED-72E2FA58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" y="3330864"/>
            <a:ext cx="10798197" cy="2126193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F0FB8C4-51AF-498F-A061-2010BD5C86A4}"/>
              </a:ext>
            </a:extLst>
          </p:cNvPr>
          <p:cNvSpPr/>
          <p:nvPr/>
        </p:nvSpPr>
        <p:spPr>
          <a:xfrm>
            <a:off x="7964832" y="3497207"/>
            <a:ext cx="1859762" cy="449240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B0B002CE-378C-4B6E-A6A0-FD4D4F56245C}"/>
              </a:ext>
            </a:extLst>
          </p:cNvPr>
          <p:cNvSpPr/>
          <p:nvPr/>
        </p:nvSpPr>
        <p:spPr>
          <a:xfrm rot="10800000">
            <a:off x="8449998" y="2516779"/>
            <a:ext cx="650696" cy="999478"/>
          </a:xfrm>
          <a:prstGeom prst="downArrow">
            <a:avLst>
              <a:gd name="adj1" fmla="val 50000"/>
              <a:gd name="adj2" fmla="val 7446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6DB03-11B4-40F3-A66C-27281A88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125" y="618827"/>
            <a:ext cx="1778629" cy="12469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EB7926-D141-4FBB-87F9-169C0B84A85B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210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38F7-54F3-47A2-9B99-065887AD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41" y="2625934"/>
            <a:ext cx="4026535" cy="17184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87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horizon-to-dense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모듈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픽셀당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양식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FC5684-9908-4914-91C8-1259AACA7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014" y="531325"/>
            <a:ext cx="8537719" cy="168109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260CD46-E47C-4F0B-9012-E19A4B80A876}"/>
              </a:ext>
            </a:extLst>
          </p:cNvPr>
          <p:cNvSpPr/>
          <p:nvPr/>
        </p:nvSpPr>
        <p:spPr>
          <a:xfrm>
            <a:off x="9150235" y="707886"/>
            <a:ext cx="2837024" cy="1451602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01BEA87-C5DF-434A-8EC1-86BB04B5B3F1}"/>
              </a:ext>
            </a:extLst>
          </p:cNvPr>
          <p:cNvSpPr/>
          <p:nvPr/>
        </p:nvSpPr>
        <p:spPr>
          <a:xfrm>
            <a:off x="10082709" y="2174916"/>
            <a:ext cx="650696" cy="767744"/>
          </a:xfrm>
          <a:prstGeom prst="downArrow">
            <a:avLst>
              <a:gd name="adj1" fmla="val 50000"/>
              <a:gd name="adj2" fmla="val 7446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2E12E2-34CA-4431-8E37-3CD879A67707}"/>
                  </a:ext>
                </a:extLst>
              </p:cNvPr>
              <p:cNvSpPr txBox="1"/>
              <p:nvPr/>
            </p:nvSpPr>
            <p:spPr>
              <a:xfrm>
                <a:off x="112439" y="2159488"/>
                <a:ext cx="7765445" cy="3037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출력 공간을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열당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형식으로 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shaping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하는 전략은 픽셀당 양식이 포함된 작업에는 적용되지 않</a:t>
                </a:r>
                <a:r>
                  <a:rPr lang="ko-KR" altLang="en-US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b="0" i="0" dirty="0">
                  <a:solidFill>
                    <a:srgbClr val="000000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여기서는 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compact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도출하기 위한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HoHoNet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수평 대 밀도 모듈을 제시한다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dirty="0"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기능은 다양한 애플리케이션에 보다 일반적인 시나리오의 문을 열어</a:t>
                </a:r>
                <a:r>
                  <a:rPr lang="ko-KR" altLang="en-US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이미지 열에 의해 공유되는 구성 요소의 수라는 점을 제외하면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항에서 소개한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예측을 위한 계층과 거의 동일하다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05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05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재구성된다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3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</a:t>
                </a:r>
                <a:r>
                  <a:rPr lang="en-US" altLang="ko-KR" sz="13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 </a:t>
                </a:r>
                <a:r>
                  <a:rPr lang="ko-KR" altLang="en-US" sz="13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값에 할당한 물리적 의미에 따라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복구하기 위한 두 가지 다른 연산을 제시한다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2E12E2-34CA-4431-8E37-3CD879A67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9" y="2159488"/>
                <a:ext cx="7765445" cy="3037242"/>
              </a:xfrm>
              <a:prstGeom prst="rect">
                <a:avLst/>
              </a:prstGeom>
              <a:blipFill>
                <a:blip r:embed="rId4"/>
                <a:stretch>
                  <a:fillRect b="-2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EE8C215-591F-4F42-BEDE-2383CFDF3F67}"/>
              </a:ext>
            </a:extLst>
          </p:cNvPr>
          <p:cNvSpPr txBox="1"/>
          <p:nvPr/>
        </p:nvSpPr>
        <p:spPr>
          <a:xfrm>
            <a:off x="5493003" y="5043184"/>
            <a:ext cx="1936497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① </a:t>
            </a:r>
            <a:r>
              <a:rPr lang="ko-KR" altLang="en-US" sz="1100" b="1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보간법</a:t>
            </a:r>
            <a:r>
              <a:rPr lang="ko-KR" altLang="en-US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(interpolation)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26C87C-02EE-4457-B24E-FC47ED88E559}"/>
              </a:ext>
            </a:extLst>
          </p:cNvPr>
          <p:cNvSpPr txBox="1"/>
          <p:nvPr/>
        </p:nvSpPr>
        <p:spPr>
          <a:xfrm>
            <a:off x="3572006" y="5806259"/>
            <a:ext cx="464921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② </a:t>
            </a:r>
            <a:r>
              <a:rPr lang="ko-KR" altLang="en-US" sz="11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역 이산 코사인 변환 </a:t>
            </a:r>
            <a:r>
              <a:rPr lang="en-US" altLang="ko-KR" sz="11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(IDCT, Inverse Discrete Cosine Transform)</a:t>
            </a:r>
            <a:endParaRPr lang="ko-KR" altLang="en-US" sz="105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1702F0-D0DC-499A-9F2D-336F06F528B8}"/>
              </a:ext>
            </a:extLst>
          </p:cNvPr>
          <p:cNvSpPr/>
          <p:nvPr/>
        </p:nvSpPr>
        <p:spPr>
          <a:xfrm>
            <a:off x="11182350" y="3124200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7846399-8561-473E-A0DB-553F7D706375}"/>
              </a:ext>
            </a:extLst>
          </p:cNvPr>
          <p:cNvSpPr/>
          <p:nvPr/>
        </p:nvSpPr>
        <p:spPr>
          <a:xfrm>
            <a:off x="11644313" y="3124200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099B8BD-8127-4784-A6F1-602835D29EE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429500" y="4232018"/>
            <a:ext cx="3948112" cy="1001313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3F809D1-03A8-4FF5-86F5-ABB7BB824FD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221223" y="4232018"/>
            <a:ext cx="3618352" cy="1766201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51E262-7D4D-4BC7-B280-89E1EAE8C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" y="800375"/>
            <a:ext cx="2974401" cy="10384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9E3314-6FA8-4831-9D46-F81FCCE2C3C4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479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38F7-54F3-47A2-9B99-065887AD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42" y="799326"/>
            <a:ext cx="4026535" cy="17184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87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horizon-to-dense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모듈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픽셀당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양식 예측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E8C215-591F-4F42-BEDE-2383CFDF3F67}"/>
                  </a:ext>
                </a:extLst>
              </p:cNvPr>
              <p:cNvSpPr txBox="1"/>
              <p:nvPr/>
            </p:nvSpPr>
            <p:spPr>
              <a:xfrm>
                <a:off x="146304" y="2996701"/>
                <a:ext cx="7461175" cy="608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① </a:t>
                </a:r>
                <a:r>
                  <a:rPr lang="ko-KR" altLang="en-US" sz="1200" b="1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</a:t>
                </a:r>
                <a:r>
                  <a:rPr lang="ko-KR" altLang="en-US" sz="1200" b="1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200" b="1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(interpolation)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출력 높이로 보고 선형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보간법을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일 경우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05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크기를 조정하는 것이다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E8C215-591F-4F42-BEDE-2383CFDF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" y="2996701"/>
                <a:ext cx="7461175" cy="608756"/>
              </a:xfrm>
              <a:prstGeom prst="rect">
                <a:avLst/>
              </a:prstGeom>
              <a:blipFill>
                <a:blip r:embed="rId3"/>
                <a:stretch>
                  <a:fillRect b="-4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126C87C-02EE-4457-B24E-FC47ED88E559}"/>
              </a:ext>
            </a:extLst>
          </p:cNvPr>
          <p:cNvSpPr txBox="1"/>
          <p:nvPr/>
        </p:nvSpPr>
        <p:spPr>
          <a:xfrm>
            <a:off x="146304" y="3699376"/>
            <a:ext cx="9369172" cy="825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② </a:t>
            </a:r>
            <a:r>
              <a:rPr lang="ko-KR" altLang="en-US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역 이산 코사인 변환 </a:t>
            </a:r>
            <a:r>
              <a:rPr lang="en-US" altLang="ko-KR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(IDCT, Inverse Discrete Cosine Transform)</a:t>
            </a:r>
            <a:br>
              <a:rPr lang="ko-KR" altLang="en-US" sz="105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에너지 압축 특성에 대한 이미지 압축에서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적용에 영감을 받아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r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값을 높은 주파수가 잘리는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 있는 것처럼 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경우 </a:t>
            </a:r>
            <a:r>
              <a:rPr lang="en-US" altLang="ko-KR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적용하여 </a:t>
            </a:r>
            <a:r>
              <a:rPr lang="en-US" altLang="ko-KR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low-pass</a:t>
            </a:r>
            <a:r>
              <a:rPr lang="ko-KR" altLang="en-US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신호를 원래 신호로 복구할 수 있다</a:t>
            </a:r>
            <a:r>
              <a:rPr lang="en-US" altLang="ko-KR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1702F0-D0DC-499A-9F2D-336F06F528B8}"/>
              </a:ext>
            </a:extLst>
          </p:cNvPr>
          <p:cNvSpPr/>
          <p:nvPr/>
        </p:nvSpPr>
        <p:spPr>
          <a:xfrm>
            <a:off x="11182351" y="1297592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7846399-8561-473E-A0DB-553F7D706375}"/>
              </a:ext>
            </a:extLst>
          </p:cNvPr>
          <p:cNvSpPr/>
          <p:nvPr/>
        </p:nvSpPr>
        <p:spPr>
          <a:xfrm>
            <a:off x="11644314" y="1297592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099B8BD-8127-4784-A6F1-602835D29EE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429501" y="2405410"/>
            <a:ext cx="3948112" cy="1001313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3F809D1-03A8-4FF5-86F5-ABB7BB824FD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221224" y="2405410"/>
            <a:ext cx="3618352" cy="1766201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650C850-9BB5-422F-ADB5-FBF1704692BD}"/>
              </a:ext>
            </a:extLst>
          </p:cNvPr>
          <p:cNvSpPr txBox="1"/>
          <p:nvPr/>
        </p:nvSpPr>
        <p:spPr>
          <a:xfrm>
            <a:off x="5871859" y="2716497"/>
            <a:ext cx="5701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열의 예측은 기초 </a:t>
            </a:r>
            <a:r>
              <a:rPr lang="en-US" altLang="ko-KR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성분들의 선형 조합에 대한 가중치로 작용한다</a:t>
            </a:r>
            <a:r>
              <a:rPr lang="en-US" altLang="ko-KR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AEA23-A4FA-430C-A7B2-CC0C25F7ED74}"/>
              </a:ext>
            </a:extLst>
          </p:cNvPr>
          <p:cNvSpPr txBox="1"/>
          <p:nvPr/>
        </p:nvSpPr>
        <p:spPr>
          <a:xfrm>
            <a:off x="8012292" y="3872994"/>
            <a:ext cx="3858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②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구현하는 경우 주파수 영역에서 학습한다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7C551D-761C-4AAE-BDA2-6A1B5AF51D7F}"/>
              </a:ext>
            </a:extLst>
          </p:cNvPr>
          <p:cNvSpPr txBox="1"/>
          <p:nvPr/>
        </p:nvSpPr>
        <p:spPr>
          <a:xfrm>
            <a:off x="6612601" y="3052849"/>
            <a:ext cx="4936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① </a:t>
            </a:r>
            <a:r>
              <a:rPr lang="en-US" altLang="ko-KR" sz="12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선형 </a:t>
            </a:r>
            <a:r>
              <a:rPr lang="ko-KR" altLang="en-US" sz="12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보간을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구현하는 경우 공간 영역에서 예측하고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6AA37-519B-4DE3-A915-54C3FEDC4F18}"/>
              </a:ext>
            </a:extLst>
          </p:cNvPr>
          <p:cNvSpPr txBox="1"/>
          <p:nvPr/>
        </p:nvSpPr>
        <p:spPr>
          <a:xfrm>
            <a:off x="233884" y="4845060"/>
            <a:ext cx="11724231" cy="1395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선형 </a:t>
            </a:r>
            <a:r>
              <a:rPr lang="ko-KR" altLang="en-US" sz="11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보간법을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지속적으로 능가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공간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행 정보를 혼합하므로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평평한 행이 없는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행에 의존하는 밀도 양식을 분리하기 위해 마지막 층을 훈련시키는 것은 문제가 될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4EF69E-6650-4EC1-84C8-2291209037B1}"/>
              </a:ext>
            </a:extLst>
          </p:cNvPr>
          <p:cNvSpPr txBox="1"/>
          <p:nvPr/>
        </p:nvSpPr>
        <p:spPr>
          <a:xfrm>
            <a:off x="238878" y="1084454"/>
            <a:ext cx="6995195" cy="107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(h2d)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모듈은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compact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밀도 예측을 생성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대체함으로써 조밀한 예측 결과를 개선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수평 대 밀도 모듈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(h2d)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효율적으로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인코딩된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이제 조밀한 양식을 모델링할 수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있다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549D1-DDC1-4DD1-9976-0F8A8C1806A9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470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6807" y="3008929"/>
            <a:ext cx="631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204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403421" y="1528951"/>
            <a:ext cx="11395002" cy="65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방의 일부 이미지에서 레이아웃을 추정하는 작업</a:t>
            </a:r>
            <a:endParaRPr lang="en-US" altLang="ko-KR" sz="12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end-to-end trainable encoder-decoder Network(RNN)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통해 키포인트 집합을 추출하고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획득한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특정 순서로 연결하여 방 레이아웃을 그림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754135" y="1048784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RoomNet</a:t>
            </a:r>
            <a:endParaRPr lang="ko-KR" altLang="en-US" sz="15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767C8F-B7D2-47E1-A645-C60049F3EA07}"/>
              </a:ext>
            </a:extLst>
          </p:cNvPr>
          <p:cNvSpPr/>
          <p:nvPr/>
        </p:nvSpPr>
        <p:spPr>
          <a:xfrm>
            <a:off x="319278" y="1030366"/>
            <a:ext cx="360000" cy="3600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20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86CE4B-1FD8-43B4-A71D-EA76E647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5" y="2371802"/>
            <a:ext cx="4514808" cy="3905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D0646-83C6-4E73-9451-84721DAD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939" y="2558999"/>
            <a:ext cx="3787948" cy="116082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B3A048-57A0-4849-B097-94E3CF1D6D37}"/>
              </a:ext>
            </a:extLst>
          </p:cNvPr>
          <p:cNvSpPr/>
          <p:nvPr/>
        </p:nvSpPr>
        <p:spPr>
          <a:xfrm>
            <a:off x="6426323" y="4120274"/>
            <a:ext cx="5372100" cy="2344962"/>
          </a:xfrm>
          <a:prstGeom prst="rect">
            <a:avLst/>
          </a:prstGeom>
          <a:noFill/>
          <a:ln w="190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18F256-8013-40F4-8181-FE736812D27A}"/>
              </a:ext>
            </a:extLst>
          </p:cNvPr>
          <p:cNvSpPr/>
          <p:nvPr/>
        </p:nvSpPr>
        <p:spPr>
          <a:xfrm>
            <a:off x="10312522" y="3924171"/>
            <a:ext cx="1295400" cy="39220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실행 결과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8FF428-45F2-4A4A-9407-92FBCD990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869" y="4495528"/>
            <a:ext cx="1667042" cy="166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323A36-FFC3-4218-B5F6-C35C0A84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822" y="4495527"/>
            <a:ext cx="1667043" cy="166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B605B4E-AC0E-4001-BB21-FB204E500FAD}"/>
              </a:ext>
            </a:extLst>
          </p:cNvPr>
          <p:cNvSpPr/>
          <p:nvPr/>
        </p:nvSpPr>
        <p:spPr>
          <a:xfrm>
            <a:off x="8927314" y="5130928"/>
            <a:ext cx="510104" cy="39624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168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989E21B-9897-4B5B-8B00-6B4C4058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19" y="2399550"/>
            <a:ext cx="8062237" cy="422074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499278" y="964039"/>
            <a:ext cx="11545923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방법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754135" y="726304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Layout</a:t>
            </a:r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Net</a:t>
            </a:r>
            <a:endParaRPr lang="ko-KR" altLang="en-US" sz="15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767C8F-B7D2-47E1-A645-C60049F3EA07}"/>
              </a:ext>
            </a:extLst>
          </p:cNvPr>
          <p:cNvSpPr/>
          <p:nvPr/>
        </p:nvSpPr>
        <p:spPr>
          <a:xfrm>
            <a:off x="319278" y="707886"/>
            <a:ext cx="360000" cy="3600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20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7F3E8D-6819-47DE-A04C-DAE786DE7010}"/>
              </a:ext>
            </a:extLst>
          </p:cNvPr>
          <p:cNvSpPr txBox="1"/>
          <p:nvPr/>
        </p:nvSpPr>
        <p:spPr>
          <a:xfrm>
            <a:off x="596600" y="1627757"/>
            <a:ext cx="11351277" cy="1068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시스템이 소실점을 분석하고 이미지를 바닥과 수평으로 정렬한다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정렬을 통해 벽면 경계가 수직선임을 보장하고 실험에 따라 오류를 줄일 수 있다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구조와 </a:t>
            </a:r>
            <a:r>
              <a:rPr lang="en-US" altLang="ko-KR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이미지에서 코너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접합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경계 확률 맵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(corner (layout junctions) and boundary probability maps )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예측한다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모서리와 경계는 각각 방 배치를 완벽하게 표현해 준다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Layout parameters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예측된 모서리와 경계에 적합하도록 최적화된다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57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507203" y="1401884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1066175" y="1466770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Roomt</a:t>
            </a:r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Net</a:t>
            </a:r>
            <a:endParaRPr lang="ko-KR" altLang="en-US" sz="15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CAB160-FA70-4780-98BF-B6E156E8FE13}"/>
              </a:ext>
            </a:extLst>
          </p:cNvPr>
          <p:cNvSpPr/>
          <p:nvPr/>
        </p:nvSpPr>
        <p:spPr>
          <a:xfrm>
            <a:off x="507203" y="3879528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72A-0C82-4D3A-9844-AC55AA066752}"/>
              </a:ext>
            </a:extLst>
          </p:cNvPr>
          <p:cNvSpPr txBox="1"/>
          <p:nvPr/>
        </p:nvSpPr>
        <p:spPr>
          <a:xfrm>
            <a:off x="908758" y="4267910"/>
            <a:ext cx="1111052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Architecture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대한 이해가 부족하다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2AF08-EC30-4FB8-8C41-774F231300D0}"/>
              </a:ext>
            </a:extLst>
          </p:cNvPr>
          <p:cNvSpPr txBox="1"/>
          <p:nvPr/>
        </p:nvSpPr>
        <p:spPr>
          <a:xfrm>
            <a:off x="1017626" y="3944745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5D51D-2788-49EA-BFEC-94A657E8E918}"/>
              </a:ext>
            </a:extLst>
          </p:cNvPr>
          <p:cNvSpPr txBox="1"/>
          <p:nvPr/>
        </p:nvSpPr>
        <p:spPr>
          <a:xfrm>
            <a:off x="739764" y="1917115"/>
            <a:ext cx="10890601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단안의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룸 레이아웃 추정 작업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end-to-end trainable encoder-decoder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룸 레이아웃 키포인트의 위치를 예측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알고리즘은 객체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테이블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침대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의한 키포인트 폐색에 강함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8690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484632" y="1168878"/>
            <a:ext cx="11545923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360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 파노라마 이미지로부터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room layout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추정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방법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727502" y="848044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767C8F-B7D2-47E1-A645-C60049F3EA07}"/>
              </a:ext>
            </a:extLst>
          </p:cNvPr>
          <p:cNvSpPr/>
          <p:nvPr/>
        </p:nvSpPr>
        <p:spPr>
          <a:xfrm>
            <a:off x="292645" y="829626"/>
            <a:ext cx="360000" cy="3600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20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02475-37FB-4650-98B1-00DFA276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97" y="2876040"/>
            <a:ext cx="8007658" cy="3391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C841A0-4E0A-4F67-9BBA-26318876177C}"/>
              </a:ext>
            </a:extLst>
          </p:cNvPr>
          <p:cNvSpPr txBox="1"/>
          <p:nvPr/>
        </p:nvSpPr>
        <p:spPr>
          <a:xfrm>
            <a:off x="607478" y="1781253"/>
            <a:ext cx="11300230" cy="1149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입력으로 받은 파노라마 사진을 수직 보정하여 소실점과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edge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찾는다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이용하여 훈련된 모델로 사진의 특징을 추출하여 천장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경계가 표시된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1D Layout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도출한다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가정으로 바닥 천장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벽면을 복구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: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공식을 통해 천장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바닥 거리를 계산한 후 벽면을 복구함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B17853-3E7C-46EA-8635-14921B777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46"/>
          <a:stretch/>
        </p:blipFill>
        <p:spPr>
          <a:xfrm>
            <a:off x="6450547" y="254821"/>
            <a:ext cx="5448808" cy="18281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3BF3F6-C726-434B-9A4C-375A76C17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3717433"/>
            <a:ext cx="2841172" cy="1726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8ABF0-1D42-4DF9-973B-AA4C3EFE89E3}"/>
                  </a:ext>
                </a:extLst>
              </p:cNvPr>
              <p:cNvSpPr txBox="1"/>
              <p:nvPr/>
            </p:nvSpPr>
            <p:spPr>
              <a:xfrm>
                <a:off x="1341141" y="5491010"/>
                <a:ext cx="1128153" cy="776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0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0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8ABF0-1D42-4DF9-973B-AA4C3EFE8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41" y="5491010"/>
                <a:ext cx="1128153" cy="776366"/>
              </a:xfrm>
              <a:prstGeom prst="rect">
                <a:avLst/>
              </a:prstGeom>
              <a:blipFill>
                <a:blip r:embed="rId5"/>
                <a:stretch>
                  <a:fillRect b="-3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24F6BCF-1166-4046-80C7-E0F3EB0CE39C}"/>
              </a:ext>
            </a:extLst>
          </p:cNvPr>
          <p:cNvSpPr txBox="1"/>
          <p:nvPr/>
        </p:nvSpPr>
        <p:spPr>
          <a:xfrm>
            <a:off x="650593" y="3348100"/>
            <a:ext cx="250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[1D Layout]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07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754135" y="786103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endParaRPr lang="ko-KR" altLang="en-US" sz="15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767C8F-B7D2-47E1-A645-C60049F3EA07}"/>
              </a:ext>
            </a:extLst>
          </p:cNvPr>
          <p:cNvSpPr/>
          <p:nvPr/>
        </p:nvSpPr>
        <p:spPr>
          <a:xfrm>
            <a:off x="319278" y="767685"/>
            <a:ext cx="360000" cy="3600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20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A913A-C945-4680-A028-BC025D252287}"/>
              </a:ext>
            </a:extLst>
          </p:cNvPr>
          <p:cNvSpPr txBox="1"/>
          <p:nvPr/>
        </p:nvSpPr>
        <p:spPr>
          <a:xfrm>
            <a:off x="679278" y="1007927"/>
            <a:ext cx="10433925" cy="1395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360°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파노라마를 캡처하는 단일 고해상도 등각 투영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(ERP)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전체적인 장면 모델링 문제를 해결하는 것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잠재 수평 특징 표현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①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구조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②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dense depth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③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segmentation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모델링하기 위한 새로운 딥 러닝 프레임워크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재구성을 위한 새로운 방법을 설계하는 것이 아님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방법</a:t>
            </a: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10725-F742-4202-AD71-3A4FC5BE57C3}"/>
              </a:ext>
            </a:extLst>
          </p:cNvPr>
          <p:cNvSpPr txBox="1"/>
          <p:nvPr/>
        </p:nvSpPr>
        <p:spPr>
          <a:xfrm>
            <a:off x="822960" y="2414291"/>
            <a:ext cx="11274959" cy="107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파노라마는 먼저 </a:t>
            </a:r>
            <a:r>
              <a:rPr lang="en-US" altLang="ko-KR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en-US" altLang="ko-KR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200" b="1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</a:t>
            </a:r>
            <a:r>
              <a:rPr lang="en-US" altLang="ko-KR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처리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 피라미드는 제안된 </a:t>
            </a: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EHC(Efficient Height Compression)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정교화를 위한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다중 헤드 자기 주의</a:t>
            </a: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(MHSA)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압착 및 융합된다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16000"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compact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이미지가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3×512×1024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경우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256×1024),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네트워크가 기존의 인코더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네트워크보다 훨씬 빠르게 조밀한 기능을 실행할 수 있다는 점에 유의한다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최종 예측을 산출하기 위해 </a:t>
            </a: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영역에서 예측이 우수한 결과를 가져오기에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열의 예측에 </a:t>
            </a: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0CEC65-2D40-4BAD-9FE7-4DD17B93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240" y="3777577"/>
            <a:ext cx="5915899" cy="2725244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C63BEE98-C583-4A2C-8052-6BFF2FA6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04" y="3999318"/>
            <a:ext cx="2751895" cy="129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0B0AE38C-A88F-45D0-9FF0-8965BF2C9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648" y="4168066"/>
            <a:ext cx="2454010" cy="22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B0F9B3-C60B-4F76-B42F-5EC82733708A}"/>
              </a:ext>
            </a:extLst>
          </p:cNvPr>
          <p:cNvSpPr/>
          <p:nvPr/>
        </p:nvSpPr>
        <p:spPr>
          <a:xfrm>
            <a:off x="312421" y="3804002"/>
            <a:ext cx="5372100" cy="2663479"/>
          </a:xfrm>
          <a:prstGeom prst="rect">
            <a:avLst/>
          </a:prstGeom>
          <a:noFill/>
          <a:ln w="190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C6FF35-8601-4D87-9CE2-35B95CF6D309}"/>
              </a:ext>
            </a:extLst>
          </p:cNvPr>
          <p:cNvSpPr/>
          <p:nvPr/>
        </p:nvSpPr>
        <p:spPr>
          <a:xfrm>
            <a:off x="4198620" y="3611880"/>
            <a:ext cx="1295400" cy="39220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977277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08AE5-DCA1-4E15-9D29-B1B6F902AA58}"/>
              </a:ext>
            </a:extLst>
          </p:cNvPr>
          <p:cNvSpPr txBox="1"/>
          <p:nvPr/>
        </p:nvSpPr>
        <p:spPr>
          <a:xfrm>
            <a:off x="691669" y="1129916"/>
            <a:ext cx="11176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RoomNet</a:t>
            </a:r>
            <a:endParaRPr lang="ko-KR" altLang="en-US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7A5BA-7F1E-46F4-A6EF-F78A7971C817}"/>
              </a:ext>
            </a:extLst>
          </p:cNvPr>
          <p:cNvSpPr txBox="1"/>
          <p:nvPr/>
        </p:nvSpPr>
        <p:spPr>
          <a:xfrm>
            <a:off x="3739669" y="1129916"/>
            <a:ext cx="12801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LayoutNet</a:t>
            </a:r>
            <a:endParaRPr lang="ko-KR" altLang="en-US" sz="15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490899-7573-44E9-8CDD-54AE9FD81935}"/>
              </a:ext>
            </a:extLst>
          </p:cNvPr>
          <p:cNvSpPr txBox="1"/>
          <p:nvPr/>
        </p:nvSpPr>
        <p:spPr>
          <a:xfrm>
            <a:off x="6950229" y="1111752"/>
            <a:ext cx="12801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HorizonNet</a:t>
            </a:r>
            <a:endParaRPr lang="ko-KR" altLang="en-US" sz="15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B3B73-3A2F-471B-800A-DF67EAF7B433}"/>
              </a:ext>
            </a:extLst>
          </p:cNvPr>
          <p:cNvSpPr txBox="1"/>
          <p:nvPr/>
        </p:nvSpPr>
        <p:spPr>
          <a:xfrm>
            <a:off x="10160789" y="1129918"/>
            <a:ext cx="12801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endParaRPr lang="ko-KR" altLang="en-US" sz="15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6A4947-C0A0-42E2-829E-EFDF41EBC615}"/>
              </a:ext>
            </a:extLst>
          </p:cNvPr>
          <p:cNvSpPr/>
          <p:nvPr/>
        </p:nvSpPr>
        <p:spPr>
          <a:xfrm>
            <a:off x="2134389" y="1259840"/>
            <a:ext cx="1280160" cy="175077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6A6A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5BA75-216F-4BFB-B1C7-5157EB9B927A}"/>
              </a:ext>
            </a:extLst>
          </p:cNvPr>
          <p:cNvSpPr txBox="1"/>
          <p:nvPr/>
        </p:nvSpPr>
        <p:spPr>
          <a:xfrm>
            <a:off x="822960" y="1659056"/>
            <a:ext cx="3144521" cy="4063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기반으로 이미지를 정렬하고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다중 레이아웃 요소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크기 및 변환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예측하고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예측에 제한된 맨해튼 레이아웃을 맞추기 때문에 개선을 보여준다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방의 일부 사진이 아닌 파노라마 영상에 적용함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위치 예측을 세분화하지만 이러한 예측은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배치와 일치하지 않는다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구조와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사용함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D2B0FFF-83E3-4AC8-A314-D21A10B80A28}"/>
              </a:ext>
            </a:extLst>
          </p:cNvPr>
          <p:cNvSpPr/>
          <p:nvPr/>
        </p:nvSpPr>
        <p:spPr>
          <a:xfrm>
            <a:off x="5344949" y="1278004"/>
            <a:ext cx="1280160" cy="175077"/>
          </a:xfrm>
          <a:prstGeom prst="rightArrow">
            <a:avLst/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52E6B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CC7A44B-3844-4D3A-AF44-E8C365E10712}"/>
              </a:ext>
            </a:extLst>
          </p:cNvPr>
          <p:cNvSpPr/>
          <p:nvPr/>
        </p:nvSpPr>
        <p:spPr>
          <a:xfrm>
            <a:off x="8555509" y="1273334"/>
            <a:ext cx="1280160" cy="175077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2770A6-6B08-486E-89A4-4093394B8115}"/>
              </a:ext>
            </a:extLst>
          </p:cNvPr>
          <p:cNvSpPr txBox="1"/>
          <p:nvPr/>
        </p:nvSpPr>
        <p:spPr>
          <a:xfrm>
            <a:off x="7799379" y="1678447"/>
            <a:ext cx="3439161" cy="4063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Room layout :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resnet34,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resnet50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 : resnet101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Depth estimation : resnet50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endParaRPr lang="en-US" altLang="ko-KR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room layout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reconstruction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수행하는 반면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dense depth, semantic segmentation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모델링함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b="0" i="0" dirty="0" err="1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=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ko-KR" altLang="en-US" sz="1050" dirty="0"/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A5ACB1-1587-40A1-880F-933B1F0A88D1}"/>
              </a:ext>
            </a:extLst>
          </p:cNvPr>
          <p:cNvSpPr txBox="1"/>
          <p:nvPr/>
        </p:nvSpPr>
        <p:spPr>
          <a:xfrm>
            <a:off x="4445788" y="1678447"/>
            <a:ext cx="3144521" cy="1639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구조와 </a:t>
            </a:r>
            <a:r>
              <a:rPr lang="en-US" altLang="ko-KR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 </a:t>
            </a:r>
            <a:r>
              <a:rPr lang="ko-KR" altLang="en-US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사용함</a:t>
            </a:r>
            <a:endParaRPr lang="en-US" altLang="ko-KR" sz="105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사용함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1D Layout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추출 방법이 다르다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37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추후 계획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4F482-0FD6-4693-960B-6CB1208B00A1}"/>
              </a:ext>
            </a:extLst>
          </p:cNvPr>
          <p:cNvSpPr txBox="1"/>
          <p:nvPr/>
        </p:nvSpPr>
        <p:spPr>
          <a:xfrm>
            <a:off x="355600" y="704181"/>
            <a:ext cx="11480800" cy="250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전체적으로 특정 네트워크나 기술을 통해 어떤 결과가 나오는지는 이해했으나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각 구조의 기능은 파악했으나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구체적인 작동원리를 이해하는데 시간이 오래 걸리고 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『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추가로 이해가 필요한 것들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』</a:t>
            </a:r>
          </a:p>
          <a:p>
            <a:pPr marL="742950" lvl="1" indent="-2857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: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An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Based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Convolution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Neural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Network (CNN)의 이해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Architecture : MRED Architecture, iterative/recurrent Architecture</a:t>
            </a:r>
          </a:p>
          <a:p>
            <a:pPr marL="742950" lvl="1" indent="-2857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: bottleneck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</a:p>
          <a:p>
            <a:pPr marL="742950" lvl="1" indent="-2857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: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역 이산 코사인 변환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(IDCT), Semantic segmentation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5885B3-6CC4-41FF-B289-DCF1BCE3D924}"/>
              </a:ext>
            </a:extLst>
          </p:cNvPr>
          <p:cNvCxnSpPr>
            <a:cxnSpLocks/>
          </p:cNvCxnSpPr>
          <p:nvPr/>
        </p:nvCxnSpPr>
        <p:spPr>
          <a:xfrm>
            <a:off x="484632" y="3703320"/>
            <a:ext cx="11118088" cy="0"/>
          </a:xfrm>
          <a:prstGeom prst="line">
            <a:avLst/>
          </a:prstGeom>
          <a:ln w="28575">
            <a:solidFill>
              <a:srgbClr val="5959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6DCB69-3872-43BF-91C7-7DEC64289549}"/>
              </a:ext>
            </a:extLst>
          </p:cNvPr>
          <p:cNvSpPr txBox="1"/>
          <p:nvPr/>
        </p:nvSpPr>
        <p:spPr>
          <a:xfrm>
            <a:off x="355600" y="4019389"/>
            <a:ext cx="11480800" cy="15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논문 계획</a:t>
            </a:r>
            <a:endParaRPr lang="en-US" altLang="ko-KR" sz="14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서론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필요성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주제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목표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제시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전체적인 내용 요약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본론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알고리즘 제시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–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각 네트워크와 개선된 점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결론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연구 내용 요약 및 향후 연구 계획 제시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306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3395472" y="1586852"/>
            <a:ext cx="5422392" cy="21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1246" y="3813048"/>
            <a:ext cx="598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End</a:t>
            </a:r>
            <a:endParaRPr lang="ko-KR" altLang="en-US" sz="36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3280" y="6590592"/>
            <a:ext cx="5440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  <a:endParaRPr lang="ko-KR" altLang="en-US" sz="9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95472" y="3789587"/>
            <a:ext cx="5346192" cy="469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4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25132B-B967-4A76-A04E-FB94F851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382248"/>
            <a:ext cx="4735438" cy="2842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CE1402-4669-44A5-9015-E739F47747B7}"/>
              </a:ext>
            </a:extLst>
          </p:cNvPr>
          <p:cNvSpPr txBox="1"/>
          <p:nvPr/>
        </p:nvSpPr>
        <p:spPr>
          <a:xfrm>
            <a:off x="663956" y="4583114"/>
            <a:ext cx="4612640" cy="82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구조에서 크기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320 × 320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입력 이미지를 처리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 레이아웃 키포인트의 집합을 추출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획득한 키포인트를 방 레이아웃을 그리기 위해 특정 순서로 연결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C2311B-DF67-468B-B29F-3CDBFA75A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9" r="11386" b="49774"/>
          <a:stretch/>
        </p:blipFill>
        <p:spPr>
          <a:xfrm>
            <a:off x="5922264" y="872938"/>
            <a:ext cx="5684520" cy="31788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5CCBD-F8E4-4562-80B2-EBDCA19B4C32}"/>
              </a:ext>
            </a:extLst>
          </p:cNvPr>
          <p:cNvSpPr txBox="1"/>
          <p:nvPr/>
        </p:nvSpPr>
        <p:spPr>
          <a:xfrm>
            <a:off x="5901944" y="4479095"/>
            <a:ext cx="15341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</a:t>
            </a:r>
            <a:endParaRPr lang="ko-KR" altLang="en-US" sz="1100" dirty="0">
              <a:solidFill>
                <a:srgbClr val="052E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18A23-420B-4696-BF79-E58967E6F4D3}"/>
              </a:ext>
            </a:extLst>
          </p:cNvPr>
          <p:cNvSpPr txBox="1"/>
          <p:nvPr/>
        </p:nvSpPr>
        <p:spPr>
          <a:xfrm>
            <a:off x="6161532" y="5428722"/>
            <a:ext cx="2926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ctr">
              <a:buFont typeface="+mj-ea"/>
              <a:buAutoNum type="circleNumDbPlain" startAt="2"/>
            </a:pP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  <a:endParaRPr lang="ko-KR" altLang="en-US" sz="1200" dirty="0">
              <a:solidFill>
                <a:srgbClr val="052E6B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1C0AFE-3E93-4C60-8E64-C4F41142BD1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664961" y="4091799"/>
            <a:ext cx="4063" cy="387296"/>
          </a:xfrm>
          <a:prstGeom prst="straightConnector1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47A492-8CC2-4CA6-BB69-D18E5D049CE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624572" y="4107587"/>
            <a:ext cx="0" cy="1321135"/>
          </a:xfrm>
          <a:prstGeom prst="straightConnector1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F668A-1590-4620-9261-411DE7C1D81C}"/>
              </a:ext>
            </a:extLst>
          </p:cNvPr>
          <p:cNvCxnSpPr>
            <a:cxnSpLocks/>
          </p:cNvCxnSpPr>
          <p:nvPr/>
        </p:nvCxnSpPr>
        <p:spPr>
          <a:xfrm>
            <a:off x="8880995" y="4107587"/>
            <a:ext cx="4063" cy="387296"/>
          </a:xfrm>
          <a:prstGeom prst="straightConnector1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87BD6C1-6A7F-4139-980E-33EE03B9F563}"/>
              </a:ext>
            </a:extLst>
          </p:cNvPr>
          <p:cNvCxnSpPr>
            <a:cxnSpLocks/>
          </p:cNvCxnSpPr>
          <p:nvPr/>
        </p:nvCxnSpPr>
        <p:spPr>
          <a:xfrm>
            <a:off x="8077200" y="4107587"/>
            <a:ext cx="1574800" cy="0"/>
          </a:xfrm>
          <a:prstGeom prst="line">
            <a:avLst/>
          </a:prstGeom>
          <a:ln w="28575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256596-3146-46A3-94B8-8342603AA43B}"/>
              </a:ext>
            </a:extLst>
          </p:cNvPr>
          <p:cNvSpPr txBox="1"/>
          <p:nvPr/>
        </p:nvSpPr>
        <p:spPr>
          <a:xfrm>
            <a:off x="7858252" y="4428053"/>
            <a:ext cx="2926080" cy="569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획득한 </a:t>
            </a:r>
            <a:r>
              <a:rPr lang="en-US" altLang="ko-KR" sz="11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특정 순서로 연결하여 상자 모양의 룸 레이아웃 표현함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solidFill>
                <a:srgbClr val="052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8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735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keypoint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기반 룸 레이아웃 표현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9C9BC3-2AC0-49BF-8103-F96E88A17E56}"/>
              </a:ext>
            </a:extLst>
          </p:cNvPr>
          <p:cNvSpPr txBox="1"/>
          <p:nvPr/>
        </p:nvSpPr>
        <p:spPr>
          <a:xfrm>
            <a:off x="382157" y="1172200"/>
            <a:ext cx="11356848" cy="1703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표현을 사용하는 또 다른 중요한 특성은 픽셀 기반 표현의 모호성을 제거한다는 것이다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종종 다른 표면 정체성을 구별하는 데 어려움을 겪는다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⇒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ex) CNN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전면 벽 등급과 우측 벽 등급을 혼동하여 동일한 표면 내에서 불규칙하거나 혼합 픽셀 단위 레이블을 출력할 수 있다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현상은 전체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 layout estimation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성능을 크게 저해한다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따라서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룸 레이아웃 표현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모델을 훈련한다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훈련된 모델이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관련 객실 유형을 사용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하여 정확한 키포인트 위치를 예측하면 이러한 지점을 특정 순서로 연결하여 박스형 객실 레이아웃 표현을 생성할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4F1DC4-97E5-4AAA-A27B-D396134CB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48"/>
          <a:stretch/>
        </p:blipFill>
        <p:spPr>
          <a:xfrm>
            <a:off x="382157" y="3887330"/>
            <a:ext cx="10800954" cy="1009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1E316A-FC1B-4B79-8B88-B3F96BBFB46B}"/>
              </a:ext>
            </a:extLst>
          </p:cNvPr>
          <p:cNvSpPr txBox="1"/>
          <p:nvPr/>
        </p:nvSpPr>
        <p:spPr>
          <a:xfrm>
            <a:off x="382157" y="4899715"/>
            <a:ext cx="11156655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유형에 대한 정의 </a:t>
            </a:r>
            <a:endParaRPr lang="en-US" altLang="ko-KR" sz="11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형식은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부터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까지 색인화 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각 키포인트의 숫자는 실측 정보에 저장된 포인트의 특정 순서를 정의한다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지정된 룸 유형의 경우 키포인트 순서는 연결성을 지정한다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이러한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방 배치는 전형적인 카메라 포즈와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“Manhattan World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가정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"[6]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따른 일반적인 직육면체 표현 하에서 가능한 상황의 대부분을 다룬다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118EC4-8286-47AD-9F30-B1D9CE03ADE8}"/>
              </a:ext>
            </a:extLst>
          </p:cNvPr>
          <p:cNvCxnSpPr>
            <a:cxnSpLocks/>
          </p:cNvCxnSpPr>
          <p:nvPr/>
        </p:nvCxnSpPr>
        <p:spPr>
          <a:xfrm>
            <a:off x="1036320" y="2489200"/>
            <a:ext cx="1757680" cy="1016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4E0859A-B025-41BC-890E-6112F8BA7A87}"/>
              </a:ext>
            </a:extLst>
          </p:cNvPr>
          <p:cNvCxnSpPr>
            <a:cxnSpLocks/>
          </p:cNvCxnSpPr>
          <p:nvPr/>
        </p:nvCxnSpPr>
        <p:spPr>
          <a:xfrm>
            <a:off x="1381760" y="2834598"/>
            <a:ext cx="1249680" cy="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C0C4FD-F407-4B28-9749-6283301C5457}"/>
              </a:ext>
            </a:extLst>
          </p:cNvPr>
          <p:cNvCxnSpPr>
            <a:cxnSpLocks/>
          </p:cNvCxnSpPr>
          <p:nvPr/>
        </p:nvCxnSpPr>
        <p:spPr>
          <a:xfrm flipV="1">
            <a:off x="1645920" y="2885903"/>
            <a:ext cx="467360" cy="1117137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848C3B9-DA2F-43D2-910D-8C22A0AFE88E}"/>
              </a:ext>
            </a:extLst>
          </p:cNvPr>
          <p:cNvCxnSpPr>
            <a:cxnSpLocks/>
          </p:cNvCxnSpPr>
          <p:nvPr/>
        </p:nvCxnSpPr>
        <p:spPr>
          <a:xfrm flipV="1">
            <a:off x="1645920" y="2499360"/>
            <a:ext cx="0" cy="1503680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00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D30BF5-599A-42F4-AC22-8CC756C39D54}"/>
              </a:ext>
            </a:extLst>
          </p:cNvPr>
          <p:cNvSpPr/>
          <p:nvPr/>
        </p:nvSpPr>
        <p:spPr>
          <a:xfrm>
            <a:off x="5405120" y="4456590"/>
            <a:ext cx="6499835" cy="1864311"/>
          </a:xfrm>
          <a:prstGeom prst="rect">
            <a:avLst/>
          </a:prstGeom>
          <a:noFill/>
          <a:ln w="19050">
            <a:solidFill>
              <a:srgbClr val="052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BB4940-BF51-4D63-8255-8043D3FBB4C9}"/>
              </a:ext>
            </a:extLst>
          </p:cNvPr>
          <p:cNvSpPr/>
          <p:nvPr/>
        </p:nvSpPr>
        <p:spPr>
          <a:xfrm>
            <a:off x="5612349" y="4262666"/>
            <a:ext cx="1469171" cy="38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en-US" altLang="ko-KR" sz="1100" b="1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워크</a:t>
            </a:r>
            <a:endParaRPr lang="en-US" altLang="ko-KR" sz="1100" b="1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735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①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키포인트 추정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A39CA-CD00-4FBF-BBA3-D29A77324BA0}"/>
              </a:ext>
            </a:extLst>
          </p:cNvPr>
          <p:cNvSpPr txBox="1"/>
          <p:nvPr/>
        </p:nvSpPr>
        <p:spPr>
          <a:xfrm>
            <a:off x="484632" y="1794849"/>
            <a:ext cx="11209528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기본 아키텍처는 기본적으로 </a:t>
            </a:r>
            <a:r>
              <a:rPr lang="en-US" altLang="ko-KR" sz="11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</a:t>
            </a:r>
            <a:r>
              <a:rPr lang="ko-KR" altLang="en-US" sz="11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채택한다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실내 장면의 이미지를 가져와서 일련의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키포인트를 직접 출력하여 룸 레이아웃 구조를 복구한다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키포인트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실측값은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출력 계층의 채널 중 하나로 실제 키포인트 위치를 중심으로 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Gaussian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표현된다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 – decoder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아키텍처는 병목 계층을 통과하는 정보 흐름을 처리하여 룸 레이아웃의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구조를 인코딩하는 키포인트 간의 관계를 암시적으로 모델링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그림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전체 해상도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320 × 320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대신 공간 차원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 × 10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 × 40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bottleneck layer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 map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trimmed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sub network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를 사용하면 고해상도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높은 계산 비용 때문에 훈련과 시험 중 메모리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비용을 크게 줄일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CCD1F-E17B-4BE8-A2FC-C250F3C2288D}"/>
              </a:ext>
            </a:extLst>
          </p:cNvPr>
          <p:cNvSpPr txBox="1"/>
          <p:nvPr/>
        </p:nvSpPr>
        <p:spPr>
          <a:xfrm>
            <a:off x="5514315" y="4671700"/>
            <a:ext cx="6390640" cy="1517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segmenatation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위해 설계된 </a:t>
            </a:r>
            <a:r>
              <a:rPr lang="en-US" altLang="ko-KR" sz="105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프레임워크는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sub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network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구성된다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입력 이미지를 낮은 해상도의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매핑한 다음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역할은 픽셀 단위 분류를 위해 저해상도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인코딩된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전체 입력 해상도로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업샘플링하는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것이다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특히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해당 인코더의 최대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단계에서 계산된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비선형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업샘플링을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수행한다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이를 통해 </a:t>
            </a:r>
            <a:r>
              <a:rPr lang="en-US" altLang="ko-KR" sz="105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upsampling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학습할 필요가 없어진다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업샘플링된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희박하며 고밀도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생성하기 위해 훈련 가능한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filter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3DED-3DB7-4A5D-BAF5-C6C490992601}"/>
              </a:ext>
            </a:extLst>
          </p:cNvPr>
          <p:cNvSpPr txBox="1"/>
          <p:nvPr/>
        </p:nvSpPr>
        <p:spPr>
          <a:xfrm>
            <a:off x="484632" y="810293"/>
            <a:ext cx="6240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 프레임 워크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특정 객실 유형에 대한 기본 객실 추정 시스템 역할을 함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07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②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여러 개의 룸 유형으로 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4F3B1-095C-457C-90A6-DFAEDDE9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43" y="3385608"/>
            <a:ext cx="6292798" cy="2586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0BB89-F95D-4FCB-BD84-B28E826F6B04}"/>
              </a:ext>
            </a:extLst>
          </p:cNvPr>
          <p:cNvSpPr txBox="1"/>
          <p:nvPr/>
        </p:nvSpPr>
        <p:spPr>
          <a:xfrm>
            <a:off x="338800" y="753133"/>
            <a:ext cx="11495059" cy="10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evaluation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전체 이미지로부터 직접 경계 상자와 클래스 확률을 예측하기 위해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single neural network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사용하는 최근의 객체 감지 작업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YOLO[37]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SSD[26]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고무되어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마찬가지로 한 번의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forward pass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입력 이미지와 관련하여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키포인트와 관련 룸 유형을 예측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출력 계층의 채널 수를 증가시켜 모든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객실 유형의 총 키포인트 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객실 유형의 총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48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키포인트 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일치시키고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 그림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과 같은 룸 타입 예측에 대해 완전히 연결된 레이어를 객실 유형의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bottleneck layer(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일반적으로 이미지 분류에 사용되는 계층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추가한다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942537-783C-4082-9CE9-5AEF624DF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48"/>
          <a:stretch/>
        </p:blipFill>
        <p:spPr>
          <a:xfrm>
            <a:off x="499694" y="2419422"/>
            <a:ext cx="8895588" cy="83132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9F71BD-C03C-4F3C-B289-2B68921BE896}"/>
              </a:ext>
            </a:extLst>
          </p:cNvPr>
          <p:cNvCxnSpPr>
            <a:cxnSpLocks/>
          </p:cNvCxnSpPr>
          <p:nvPr/>
        </p:nvCxnSpPr>
        <p:spPr>
          <a:xfrm>
            <a:off x="4706651" y="1555633"/>
            <a:ext cx="2141220" cy="1016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267D1A-AE4C-4AC2-99F0-2827208CBAAD}"/>
              </a:ext>
            </a:extLst>
          </p:cNvPr>
          <p:cNvCxnSpPr>
            <a:cxnSpLocks/>
          </p:cNvCxnSpPr>
          <p:nvPr/>
        </p:nvCxnSpPr>
        <p:spPr>
          <a:xfrm flipV="1">
            <a:off x="5406501" y="1609396"/>
            <a:ext cx="381740" cy="810026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FFD73-2443-4BC0-8353-83764BC1DB04}"/>
              </a:ext>
            </a:extLst>
          </p:cNvPr>
          <p:cNvSpPr txBox="1"/>
          <p:nvPr/>
        </p:nvSpPr>
        <p:spPr>
          <a:xfrm>
            <a:off x="5697819" y="1735753"/>
            <a:ext cx="1676402" cy="5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객실 유형</a:t>
            </a: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빨간 점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48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E487463-536D-45BF-B24E-0054B2B75BC4}"/>
              </a:ext>
            </a:extLst>
          </p:cNvPr>
          <p:cNvCxnSpPr>
            <a:cxnSpLocks/>
          </p:cNvCxnSpPr>
          <p:nvPr/>
        </p:nvCxnSpPr>
        <p:spPr>
          <a:xfrm>
            <a:off x="8117155" y="1540299"/>
            <a:ext cx="432041" cy="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D4783D-4686-43FE-ABDA-86952504155B}"/>
              </a:ext>
            </a:extLst>
          </p:cNvPr>
          <p:cNvCxnSpPr>
            <a:cxnSpLocks/>
          </p:cNvCxnSpPr>
          <p:nvPr/>
        </p:nvCxnSpPr>
        <p:spPr>
          <a:xfrm flipH="1" flipV="1">
            <a:off x="8460419" y="1609396"/>
            <a:ext cx="2006354" cy="1819604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9DBB87B-8439-4834-8627-47BDBF2F274D}"/>
              </a:ext>
            </a:extLst>
          </p:cNvPr>
          <p:cNvSpPr txBox="1"/>
          <p:nvPr/>
        </p:nvSpPr>
        <p:spPr>
          <a:xfrm>
            <a:off x="76259" y="3881047"/>
            <a:ext cx="5818514" cy="9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①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 프레임 워크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특정 객실 유형에 대한 기본 객실 추정 시스템 역할을 함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여러 룸 유형에 대해 이 접근 방식을 일반화하려면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Single image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interpreter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네트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워크에서와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같이 클래스당 하나의 네트워크를 훈련시키는 것이 하나의 가능한 해결책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0164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②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여러 개의 룸 유형으로 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0104A-F84C-4472-8051-9F2C2BC0541E}"/>
              </a:ext>
            </a:extLst>
          </p:cNvPr>
          <p:cNvSpPr txBox="1"/>
          <p:nvPr/>
        </p:nvSpPr>
        <p:spPr>
          <a:xfrm>
            <a:off x="312848" y="1004748"/>
            <a:ext cx="10222815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단계에서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layout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regression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위한 비용 함수로 유클리드 손실을 사용하고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 유형 예측을 위해 교차 엔트로피 손실을 사용한다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67EB5D-C108-4898-9114-8A2AEC2D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76" y="4377939"/>
            <a:ext cx="6753225" cy="942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E86072-E026-47A7-8D8D-E9875A783CB5}"/>
              </a:ext>
            </a:extLst>
          </p:cNvPr>
          <p:cNvSpPr txBox="1"/>
          <p:nvPr/>
        </p:nvSpPr>
        <p:spPr>
          <a:xfrm>
            <a:off x="602929" y="3177409"/>
            <a:ext cx="5820875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 함수의 첫 번째 항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(first term)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예측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각 키포인트에 대해 별도로 합성된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ground-truth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비교한다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키포인트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ground-truth</a:t>
            </a:r>
            <a:r>
              <a:rPr lang="ko-KR" altLang="en-US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최근 키포인트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regression 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작업에서 일반적인 표준 편차가 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pixel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실제 키포인트 위치를 중심으로 한 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Gaussian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solidFill>
                <a:srgbClr val="7AADF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FD1CB6-61B4-4587-AB96-4C7ACE71C6B4}"/>
              </a:ext>
            </a:extLst>
          </p:cNvPr>
          <p:cNvSpPr txBox="1"/>
          <p:nvPr/>
        </p:nvSpPr>
        <p:spPr>
          <a:xfrm>
            <a:off x="6568767" y="3538691"/>
            <a:ext cx="4936162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 함수의 두 번째 항</a:t>
            </a:r>
            <a:r>
              <a:rPr lang="en-US" altLang="ko-KR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(second term)</a:t>
            </a:r>
            <a:r>
              <a:rPr lang="ko-KR" altLang="en-US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side head fully-connected layers </a:t>
            </a:r>
            <a:r>
              <a:rPr lang="ko-KR" altLang="en-US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정확한 객실 유형 등급 라벨에 대해 높은 신뢰도 값을 생성하도록 장려한다</a:t>
            </a:r>
            <a:r>
              <a:rPr lang="en-US" altLang="ko-KR" sz="10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38BD2F-054B-49DB-A859-9D5A559EA316}"/>
              </a:ext>
            </a:extLst>
          </p:cNvPr>
          <p:cNvCxnSpPr>
            <a:cxnSpLocks/>
          </p:cNvCxnSpPr>
          <p:nvPr/>
        </p:nvCxnSpPr>
        <p:spPr>
          <a:xfrm>
            <a:off x="2340775" y="4962617"/>
            <a:ext cx="701336" cy="0"/>
          </a:xfrm>
          <a:prstGeom prst="line">
            <a:avLst/>
          </a:prstGeom>
          <a:ln w="28575">
            <a:solidFill>
              <a:srgbClr val="052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C08B4C-419B-4E1E-8ADF-DD4A982FFB1C}"/>
                  </a:ext>
                </a:extLst>
              </p:cNvPr>
              <p:cNvSpPr txBox="1"/>
              <p:nvPr/>
            </p:nvSpPr>
            <p:spPr>
              <a:xfrm>
                <a:off x="960120" y="5451783"/>
                <a:ext cx="302204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5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</a:t>
                </a:r>
                <a14:m>
                  <m:oMath xmlns:m="http://schemas.openxmlformats.org/officeDocument/2006/math">
                    <m:r>
                      <a:rPr lang="ko-KR" altLang="en-US" sz="1050" b="0" i="1" dirty="0" smtClean="0">
                        <a:solidFill>
                          <a:srgbClr val="052E6B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𝓀</m:t>
                    </m:r>
                  </m:oMath>
                </a14:m>
                <a:r>
                  <a:rPr lang="ko-KR" altLang="en-US" sz="105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실측 자료실 유형 </a:t>
                </a:r>
                <a14:m>
                  <m:oMath xmlns:m="http://schemas.openxmlformats.org/officeDocument/2006/math">
                    <m:r>
                      <a:rPr lang="ko-KR" altLang="en-US" sz="1050" b="0" i="1" smtClean="0">
                        <a:solidFill>
                          <a:srgbClr val="052E6B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𝓉</m:t>
                    </m:r>
                  </m:oMath>
                </a14:m>
                <a:r>
                  <a:rPr lang="ko-KR" altLang="en-US" sz="105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나타나는 경우</a:t>
                </a:r>
                <a:endParaRPr lang="ko-KR" altLang="en-US" sz="1050" dirty="0">
                  <a:solidFill>
                    <a:srgbClr val="052E6B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C08B4C-419B-4E1E-8ADF-DD4A982FF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" y="5451783"/>
                <a:ext cx="3022048" cy="253916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1E50534-94F5-498E-B03C-BFB7F4D0E1A1}"/>
              </a:ext>
            </a:extLst>
          </p:cNvPr>
          <p:cNvSpPr txBox="1"/>
          <p:nvPr/>
        </p:nvSpPr>
        <p:spPr>
          <a:xfrm>
            <a:off x="4715019" y="5451783"/>
            <a:ext cx="31890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실측 자료실 지수 𝒸가 실측 자료실 유형 𝓉와 같을 경우</a:t>
            </a:r>
            <a:endParaRPr lang="ko-KR" altLang="en-US" sz="1050" dirty="0">
              <a:solidFill>
                <a:srgbClr val="052E6B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A935B-6455-45CB-B1C0-BE5C68F3230E}"/>
              </a:ext>
            </a:extLst>
          </p:cNvPr>
          <p:cNvCxnSpPr>
            <a:cxnSpLocks/>
          </p:cNvCxnSpPr>
          <p:nvPr/>
        </p:nvCxnSpPr>
        <p:spPr>
          <a:xfrm>
            <a:off x="5931719" y="4962617"/>
            <a:ext cx="637048" cy="0"/>
          </a:xfrm>
          <a:prstGeom prst="line">
            <a:avLst/>
          </a:prstGeom>
          <a:ln w="28575">
            <a:solidFill>
              <a:srgbClr val="052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9848AFE-8B1E-477E-8EAE-96293E7FFD4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471144" y="5017594"/>
            <a:ext cx="233616" cy="434189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49B6F8-27D1-44B2-A2BF-5CEAE756E6DC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238072" y="5027586"/>
            <a:ext cx="71490" cy="424197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8AC1E-4A16-4DED-B907-DAF961444BE5}"/>
                  </a:ext>
                </a:extLst>
              </p:cNvPr>
              <p:cNvSpPr txBox="1"/>
              <p:nvPr/>
            </p:nvSpPr>
            <p:spPr>
              <a:xfrm>
                <a:off x="2439821" y="5914013"/>
                <a:ext cx="181770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</a:t>
                </a:r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ko-KR" altLang="en-US" sz="1050" i="1" dirty="0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𝓎</m:t>
                    </m:r>
                  </m:oMath>
                </a14:m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중심인 </a:t>
                </a:r>
                <a:r>
                  <a:rPr lang="en-US" altLang="ko-KR" sz="1050" dirty="0" err="1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Gaussain</a:t>
                </a:r>
                <a:endParaRPr lang="ko-KR" altLang="en-US" sz="1050" dirty="0">
                  <a:solidFill>
                    <a:srgbClr val="A6A6A6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8AC1E-4A16-4DED-B907-DAF96144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21" y="5914013"/>
                <a:ext cx="1817703" cy="253916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C7A3A0-2692-4057-85D2-F47A1B021027}"/>
                  </a:ext>
                </a:extLst>
              </p:cNvPr>
              <p:cNvSpPr txBox="1"/>
              <p:nvPr/>
            </p:nvSpPr>
            <p:spPr>
              <a:xfrm>
                <a:off x="4456428" y="5914013"/>
                <a:ext cx="2767672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wegith term</a:t>
                </a:r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50" i="1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𝜆</m:t>
                    </m:r>
                  </m:oMath>
                </a14:m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교차 검증에 의해 </a:t>
                </a:r>
                <a:r>
                  <a:rPr lang="en-US" altLang="ko-KR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</a:t>
                </a:r>
                <a:endParaRPr lang="ko-KR" altLang="en-US" sz="1050" dirty="0">
                  <a:solidFill>
                    <a:srgbClr val="A6A6A6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C7A3A0-2692-4057-85D2-F47A1B02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28" y="5914013"/>
                <a:ext cx="2767672" cy="253916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32D648C-CC47-4BA5-B9C1-50F508FE7F78}"/>
              </a:ext>
            </a:extLst>
          </p:cNvPr>
          <p:cNvCxnSpPr>
            <a:cxnSpLocks/>
          </p:cNvCxnSpPr>
          <p:nvPr/>
        </p:nvCxnSpPr>
        <p:spPr>
          <a:xfrm>
            <a:off x="3221144" y="4962617"/>
            <a:ext cx="584447" cy="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0AC8B09-C270-4CED-AD6E-500EFA10472A}"/>
              </a:ext>
            </a:extLst>
          </p:cNvPr>
          <p:cNvCxnSpPr>
            <a:cxnSpLocks/>
          </p:cNvCxnSpPr>
          <p:nvPr/>
        </p:nvCxnSpPr>
        <p:spPr>
          <a:xfrm>
            <a:off x="5358983" y="4962617"/>
            <a:ext cx="236739" cy="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33B0464-258E-4508-9569-E7CC4D6A4A08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3348673" y="5017594"/>
            <a:ext cx="119072" cy="896419"/>
          </a:xfrm>
          <a:prstGeom prst="straightConnector1">
            <a:avLst/>
          </a:prstGeom>
          <a:ln w="19050"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BC4537-9C59-4BAD-AED3-66487B4D293E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478004" y="5055551"/>
            <a:ext cx="362260" cy="858462"/>
          </a:xfrm>
          <a:prstGeom prst="straightConnector1">
            <a:avLst/>
          </a:prstGeom>
          <a:ln w="19050"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AC3E0BC-2F8C-4378-BB0E-34034363FE8F}"/>
              </a:ext>
            </a:extLst>
          </p:cNvPr>
          <p:cNvSpPr/>
          <p:nvPr/>
        </p:nvSpPr>
        <p:spPr>
          <a:xfrm>
            <a:off x="1773936" y="4377939"/>
            <a:ext cx="3306260" cy="757315"/>
          </a:xfrm>
          <a:prstGeom prst="rect">
            <a:avLst/>
          </a:prstGeom>
          <a:noFill/>
          <a:ln w="28575">
            <a:solidFill>
              <a:srgbClr val="7AAD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FA2339-E433-422A-8DE4-E05F3164BC97}"/>
              </a:ext>
            </a:extLst>
          </p:cNvPr>
          <p:cNvSpPr/>
          <p:nvPr/>
        </p:nvSpPr>
        <p:spPr>
          <a:xfrm>
            <a:off x="5282645" y="4384331"/>
            <a:ext cx="2455754" cy="757315"/>
          </a:xfrm>
          <a:prstGeom prst="rect">
            <a:avLst/>
          </a:prstGeom>
          <a:noFill/>
          <a:ln w="28575">
            <a:solidFill>
              <a:srgbClr val="9E8EC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2221014-85CC-443F-8058-1AD6BD4927E5}"/>
              </a:ext>
            </a:extLst>
          </p:cNvPr>
          <p:cNvCxnSpPr>
            <a:cxnSpLocks/>
            <a:stCxn id="15" idx="2"/>
            <a:endCxn id="57" idx="0"/>
          </p:cNvCxnSpPr>
          <p:nvPr/>
        </p:nvCxnSpPr>
        <p:spPr>
          <a:xfrm flipH="1">
            <a:off x="3427066" y="3934732"/>
            <a:ext cx="86301" cy="443207"/>
          </a:xfrm>
          <a:prstGeom prst="straightConnector1">
            <a:avLst/>
          </a:prstGeom>
          <a:ln w="19050">
            <a:solidFill>
              <a:srgbClr val="7AADF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95110D5-CF86-4B29-9A6C-78B4EBBCD29B}"/>
              </a:ext>
            </a:extLst>
          </p:cNvPr>
          <p:cNvCxnSpPr>
            <a:cxnSpLocks/>
            <a:stCxn id="17" idx="2"/>
            <a:endCxn id="58" idx="3"/>
          </p:cNvCxnSpPr>
          <p:nvPr/>
        </p:nvCxnSpPr>
        <p:spPr>
          <a:xfrm flipH="1">
            <a:off x="7738399" y="4065758"/>
            <a:ext cx="1298449" cy="697231"/>
          </a:xfrm>
          <a:prstGeom prst="straightConnector1">
            <a:avLst/>
          </a:prstGeom>
          <a:ln w="19050">
            <a:solidFill>
              <a:srgbClr val="9E8EC7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8528DE-525F-478B-BF0B-2D969ECCEB8A}"/>
                  </a:ext>
                </a:extLst>
              </p:cNvPr>
              <p:cNvSpPr txBox="1"/>
              <p:nvPr/>
            </p:nvSpPr>
            <p:spPr>
              <a:xfrm>
                <a:off x="312848" y="1386341"/>
                <a:ext cx="1143452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regressor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𝜑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decoder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서브 네트워크 출력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룸 유형 분류기 </a:t>
                </a:r>
                <a14:m>
                  <m:oMath xmlns:m="http://schemas.openxmlformats.org/officeDocument/2006/math">
                    <m:r>
                      <a:rPr lang="ko-KR" altLang="en-US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𝜓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완전히 연결된 측면 헤드 레이어 출력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고려하여 다음 손실 함수를 최적화할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8528DE-525F-478B-BF0B-2D969ECCE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48" y="1386341"/>
                <a:ext cx="11434522" cy="26161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27683982-E276-4E3F-B94A-E4BCA8FC7D3F}"/>
              </a:ext>
            </a:extLst>
          </p:cNvPr>
          <p:cNvSpPr/>
          <p:nvPr/>
        </p:nvSpPr>
        <p:spPr>
          <a:xfrm>
            <a:off x="222202" y="2823099"/>
            <a:ext cx="11747595" cy="3563551"/>
          </a:xfrm>
          <a:prstGeom prst="rect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514FAB5-8F93-4705-8957-93F28B8DBB60}"/>
              </a:ext>
            </a:extLst>
          </p:cNvPr>
          <p:cNvSpPr/>
          <p:nvPr/>
        </p:nvSpPr>
        <p:spPr>
          <a:xfrm>
            <a:off x="426128" y="2638029"/>
            <a:ext cx="1553592" cy="40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 함수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78DED2-0B10-4BDD-914E-8C4CB8FD1743}"/>
              </a:ext>
            </a:extLst>
          </p:cNvPr>
          <p:cNvSpPr txBox="1"/>
          <p:nvPr/>
        </p:nvSpPr>
        <p:spPr>
          <a:xfrm>
            <a:off x="222202" y="2118374"/>
            <a:ext cx="9083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손실함수 ⇒ 예측된 방 유형 지수를 사용하여 </a:t>
            </a:r>
            <a:r>
              <a:rPr lang="en-US" altLang="ko-KR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</a:t>
            </a:r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업데이트할 해당 키포인트 </a:t>
            </a:r>
            <a:r>
              <a:rPr lang="en-US" altLang="ko-KR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set</a:t>
            </a:r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효과적으로 선택</a:t>
            </a:r>
            <a:endParaRPr lang="ko-KR" altLang="en-US" sz="1400" dirty="0">
              <a:solidFill>
                <a:srgbClr val="052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1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5031</Words>
  <Application>Microsoft Office PowerPoint</Application>
  <PresentationFormat>와이드스크린</PresentationFormat>
  <Paragraphs>416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리디바탕</vt:lpstr>
      <vt:lpstr>맑은 고딕</vt:lpstr>
      <vt:lpstr>서울한강체 M</vt:lpstr>
      <vt:lpstr>Arial</vt:lpstr>
      <vt:lpstr>Berlin Sans FB Demi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zirrut@naver.com</dc:creator>
  <cp:lastModifiedBy>길 다영</cp:lastModifiedBy>
  <cp:revision>204</cp:revision>
  <dcterms:created xsi:type="dcterms:W3CDTF">2018-12-07T04:37:05Z</dcterms:created>
  <dcterms:modified xsi:type="dcterms:W3CDTF">2021-10-11T04:00:12Z</dcterms:modified>
</cp:coreProperties>
</file>